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58" r:id="rId5"/>
    <p:sldId id="283" r:id="rId6"/>
    <p:sldId id="290" r:id="rId7"/>
    <p:sldId id="291" r:id="rId8"/>
    <p:sldId id="294" r:id="rId9"/>
    <p:sldId id="299" r:id="rId10"/>
    <p:sldId id="298" r:id="rId11"/>
    <p:sldId id="297" r:id="rId12"/>
    <p:sldId id="296" r:id="rId13"/>
    <p:sldId id="292" r:id="rId14"/>
    <p:sldId id="293" r:id="rId15"/>
  </p:sldIdLst>
  <p:sldSz cx="9144000" cy="6858000" type="screen4x3"/>
  <p:notesSz cx="9926638" cy="143557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D182F77-6100-4D1B-B300-9A6DFF09110E}">
          <p14:sldIdLst>
            <p14:sldId id="256"/>
            <p14:sldId id="261"/>
          </p14:sldIdLst>
        </p14:section>
        <p14:section name="Default Section" id="{DA35F453-5F00-4765-897A-A57D3538D4BA}">
          <p14:sldIdLst>
            <p14:sldId id="262"/>
            <p14:sldId id="258"/>
            <p14:sldId id="283"/>
          </p14:sldIdLst>
        </p14:section>
        <p14:section name="Untitled Section" id="{F379EA8C-18B7-4169-8812-D09A62D9379A}">
          <p14:sldIdLst>
            <p14:sldId id="290"/>
            <p14:sldId id="291"/>
            <p14:sldId id="294"/>
            <p14:sldId id="299"/>
            <p14:sldId id="298"/>
            <p14:sldId id="297"/>
            <p14:sldId id="296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>
      <p:cViewPr varScale="1">
        <p:scale>
          <a:sx n="87" d="100"/>
          <a:sy n="87" d="100"/>
        </p:scale>
        <p:origin x="12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15346729708441E-2"/>
          <c:y val="0.21519151120873625"/>
          <c:w val="0.94052907437106348"/>
          <c:h val="0.756904428017313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87-42AE-80EF-70589EEA3A0A}"/>
                </c:ext>
              </c:extLst>
            </c:dLbl>
            <c:spPr>
              <a:noFill/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-341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B-4948-964D-59A4EACE2EC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-372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3B-4948-964D-59A4EACE2EC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87-42AE-80EF-70589EEA3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-237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3B-4948-964D-59A4EACE2EC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-355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3B-4948-964D-59A4EACE2EC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-380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3B-4948-964D-59A4EACE2EC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General</c:formatCode>
                <c:ptCount val="1"/>
                <c:pt idx="0">
                  <c:v>-421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3B-4948-964D-59A4EACE2ECE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General</c:formatCode>
                <c:ptCount val="1"/>
                <c:pt idx="0">
                  <c:v>-458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3B-4948-964D-59A4EACE2ECE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General</c:formatCode>
                <c:ptCount val="1"/>
                <c:pt idx="0">
                  <c:v>-768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3B-4948-964D-59A4EACE2ECE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General</c:formatCode>
                <c:ptCount val="1"/>
                <c:pt idx="0">
                  <c:v>-589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3B-4948-964D-59A4EACE2ECE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General</c:formatCode>
                <c:ptCount val="1"/>
                <c:pt idx="0">
                  <c:v>-496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3B-4948-964D-59A4EACE2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552171304"/>
        <c:axId val="55217208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Nettoinnflytting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1000"/>
                    <a:shade val="51000"/>
                    <a:satMod val="130000"/>
                  </a:schemeClr>
                </a:gs>
                <a:gs pos="80000">
                  <a:schemeClr val="accent1">
                    <a:shade val="41000"/>
                    <a:shade val="93000"/>
                    <a:satMod val="130000"/>
                  </a:schemeClr>
                </a:gs>
                <a:gs pos="100000">
                  <a:schemeClr val="accent1">
                    <a:shade val="4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Sheet1!$E$6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B-4948-964D-59A4EACE2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702438096"/>
        <c:axId val="702439080"/>
      </c:barChart>
      <c:catAx>
        <c:axId val="55217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50000"/>
                <a:lumOff val="50000"/>
                <a:alpha val="5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2172088"/>
        <c:crosses val="autoZero"/>
        <c:auto val="1"/>
        <c:lblAlgn val="ctr"/>
        <c:lblOffset val="100"/>
        <c:noMultiLvlLbl val="0"/>
      </c:catAx>
      <c:valAx>
        <c:axId val="55217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2171304"/>
        <c:crosses val="autoZero"/>
        <c:crossBetween val="between"/>
      </c:valAx>
      <c:valAx>
        <c:axId val="7024390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702438096"/>
        <c:crosses val="max"/>
        <c:crossBetween val="between"/>
      </c:valAx>
      <c:catAx>
        <c:axId val="70243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2439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75FC2-5880-460D-9742-2D0D400B9A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C813EF-8277-41EF-82D9-39D5FB983320}">
      <dgm:prSet phldrT="[Tekst]"/>
      <dgm:spPr/>
      <dgm:t>
        <a:bodyPr/>
        <a:lstStyle/>
        <a:p>
          <a:r>
            <a:rPr lang="nb-NO" dirty="0"/>
            <a:t>Prosjektinnramming</a:t>
          </a:r>
        </a:p>
        <a:p>
          <a:r>
            <a:rPr lang="nb-NO" dirty="0"/>
            <a:t>Avsluttes juni 2019</a:t>
          </a:r>
        </a:p>
      </dgm:t>
    </dgm:pt>
    <dgm:pt modelId="{9D423A3A-CF49-485D-B13E-A928F65BC5FF}" type="parTrans" cxnId="{860D3ED3-98CE-4962-86C2-74417EA93C02}">
      <dgm:prSet/>
      <dgm:spPr/>
      <dgm:t>
        <a:bodyPr/>
        <a:lstStyle/>
        <a:p>
          <a:endParaRPr lang="nb-NO"/>
        </a:p>
      </dgm:t>
    </dgm:pt>
    <dgm:pt modelId="{AE025AF6-827A-4B33-B8FA-0AA51AE5318D}" type="sibTrans" cxnId="{860D3ED3-98CE-4962-86C2-74417EA93C02}">
      <dgm:prSet/>
      <dgm:spPr/>
      <dgm:t>
        <a:bodyPr/>
        <a:lstStyle/>
        <a:p>
          <a:endParaRPr lang="nb-NO"/>
        </a:p>
      </dgm:t>
    </dgm:pt>
    <dgm:pt modelId="{28C171CB-6F9E-4A2C-A593-A705129C29EC}">
      <dgm:prSet phldrT="[Tekst]"/>
      <dgm:spPr/>
      <dgm:t>
        <a:bodyPr/>
        <a:lstStyle/>
        <a:p>
          <a:r>
            <a:rPr lang="nb-NO" dirty="0"/>
            <a:t>Avklaring av alternativer som skal </a:t>
          </a:r>
          <a:r>
            <a:rPr lang="nb-NO" dirty="0" err="1"/>
            <a:t>konsekvensutredes</a:t>
          </a:r>
          <a:endParaRPr lang="nb-NO" dirty="0"/>
        </a:p>
        <a:p>
          <a:r>
            <a:rPr lang="nb-NO" dirty="0"/>
            <a:t>Mai/juni 2019</a:t>
          </a:r>
        </a:p>
      </dgm:t>
    </dgm:pt>
    <dgm:pt modelId="{16E403DB-3EE1-475A-A59D-58CFFBE117C7}" type="parTrans" cxnId="{70313668-A92E-47E0-A836-C8CDB0DE82FB}">
      <dgm:prSet/>
      <dgm:spPr/>
      <dgm:t>
        <a:bodyPr/>
        <a:lstStyle/>
        <a:p>
          <a:endParaRPr lang="nb-NO"/>
        </a:p>
      </dgm:t>
    </dgm:pt>
    <dgm:pt modelId="{A1F37ECF-D9B6-419A-8051-AB8C8ACC67EB}" type="sibTrans" cxnId="{70313668-A92E-47E0-A836-C8CDB0DE82FB}">
      <dgm:prSet/>
      <dgm:spPr/>
      <dgm:t>
        <a:bodyPr/>
        <a:lstStyle/>
        <a:p>
          <a:endParaRPr lang="nb-NO"/>
        </a:p>
      </dgm:t>
    </dgm:pt>
    <dgm:pt modelId="{1E445A94-7298-476D-8400-387F927B873E}">
      <dgm:prSet phldrT="[Tekst]"/>
      <dgm:spPr/>
      <dgm:t>
        <a:bodyPr/>
        <a:lstStyle/>
        <a:p>
          <a:r>
            <a:rPr lang="nb-NO" dirty="0"/>
            <a:t>Start konseptfase</a:t>
          </a:r>
          <a:br>
            <a:rPr lang="nb-NO" dirty="0"/>
          </a:br>
          <a:r>
            <a:rPr lang="nb-NO" dirty="0"/>
            <a:t>Konsekvensutredninger avsluttes våren 2020</a:t>
          </a:r>
        </a:p>
      </dgm:t>
    </dgm:pt>
    <dgm:pt modelId="{F5CC6C3D-CC0B-4093-B5DB-55D8D460243E}" type="parTrans" cxnId="{77B46ABE-5365-427C-922C-B8E7D19DA2BB}">
      <dgm:prSet/>
      <dgm:spPr/>
      <dgm:t>
        <a:bodyPr/>
        <a:lstStyle/>
        <a:p>
          <a:endParaRPr lang="nb-NO"/>
        </a:p>
      </dgm:t>
    </dgm:pt>
    <dgm:pt modelId="{0B46B3F4-D411-4AD1-86D0-8BC820804610}" type="sibTrans" cxnId="{77B46ABE-5365-427C-922C-B8E7D19DA2BB}">
      <dgm:prSet/>
      <dgm:spPr/>
      <dgm:t>
        <a:bodyPr/>
        <a:lstStyle/>
        <a:p>
          <a:endParaRPr lang="nb-NO"/>
        </a:p>
      </dgm:t>
    </dgm:pt>
    <dgm:pt modelId="{36F70AFE-FB52-4221-AC95-8B3BE167471E}" type="pres">
      <dgm:prSet presAssocID="{31E75FC2-5880-460D-9742-2D0D400B9A48}" presName="Name0" presStyleCnt="0">
        <dgm:presLayoutVars>
          <dgm:dir/>
          <dgm:resizeHandles val="exact"/>
        </dgm:presLayoutVars>
      </dgm:prSet>
      <dgm:spPr/>
    </dgm:pt>
    <dgm:pt modelId="{4A16E41D-23B7-4133-8C45-C8EBA2583907}" type="pres">
      <dgm:prSet presAssocID="{CFC813EF-8277-41EF-82D9-39D5FB983320}" presName="node" presStyleLbl="node1" presStyleIdx="0" presStyleCnt="3">
        <dgm:presLayoutVars>
          <dgm:bulletEnabled val="1"/>
        </dgm:presLayoutVars>
      </dgm:prSet>
      <dgm:spPr/>
    </dgm:pt>
    <dgm:pt modelId="{B8CB0772-D532-4325-A346-9C103EAA80F4}" type="pres">
      <dgm:prSet presAssocID="{AE025AF6-827A-4B33-B8FA-0AA51AE5318D}" presName="sibTrans" presStyleLbl="sibTrans2D1" presStyleIdx="0" presStyleCnt="2"/>
      <dgm:spPr/>
    </dgm:pt>
    <dgm:pt modelId="{776F9FE7-2C7C-4BDD-83B7-7BF0515A3CFC}" type="pres">
      <dgm:prSet presAssocID="{AE025AF6-827A-4B33-B8FA-0AA51AE5318D}" presName="connectorText" presStyleLbl="sibTrans2D1" presStyleIdx="0" presStyleCnt="2"/>
      <dgm:spPr/>
    </dgm:pt>
    <dgm:pt modelId="{A620E32F-CBFA-4DF0-9145-5989AC357443}" type="pres">
      <dgm:prSet presAssocID="{28C171CB-6F9E-4A2C-A593-A705129C29EC}" presName="node" presStyleLbl="node1" presStyleIdx="1" presStyleCnt="3">
        <dgm:presLayoutVars>
          <dgm:bulletEnabled val="1"/>
        </dgm:presLayoutVars>
      </dgm:prSet>
      <dgm:spPr/>
    </dgm:pt>
    <dgm:pt modelId="{0A9175B9-80DB-4FEB-87DC-B089403F5F0C}" type="pres">
      <dgm:prSet presAssocID="{A1F37ECF-D9B6-419A-8051-AB8C8ACC67EB}" presName="sibTrans" presStyleLbl="sibTrans2D1" presStyleIdx="1" presStyleCnt="2"/>
      <dgm:spPr/>
    </dgm:pt>
    <dgm:pt modelId="{4175CF35-9A31-40BE-9317-DC0CEDBE9C13}" type="pres">
      <dgm:prSet presAssocID="{A1F37ECF-D9B6-419A-8051-AB8C8ACC67EB}" presName="connectorText" presStyleLbl="sibTrans2D1" presStyleIdx="1" presStyleCnt="2"/>
      <dgm:spPr/>
    </dgm:pt>
    <dgm:pt modelId="{30D77531-782A-4AE1-AAFA-94F92EC7750E}" type="pres">
      <dgm:prSet presAssocID="{1E445A94-7298-476D-8400-387F927B873E}" presName="node" presStyleLbl="node1" presStyleIdx="2" presStyleCnt="3">
        <dgm:presLayoutVars>
          <dgm:bulletEnabled val="1"/>
        </dgm:presLayoutVars>
      </dgm:prSet>
      <dgm:spPr/>
    </dgm:pt>
  </dgm:ptLst>
  <dgm:cxnLst>
    <dgm:cxn modelId="{FA731D0D-742F-4B97-AB03-AED7BAEEBD8E}" type="presOf" srcId="{31E75FC2-5880-460D-9742-2D0D400B9A48}" destId="{36F70AFE-FB52-4221-AC95-8B3BE167471E}" srcOrd="0" destOrd="0" presId="urn:microsoft.com/office/officeart/2005/8/layout/process1"/>
    <dgm:cxn modelId="{1D5F671A-B153-443B-ADA8-DAF8B66BCC49}" type="presOf" srcId="{A1F37ECF-D9B6-419A-8051-AB8C8ACC67EB}" destId="{4175CF35-9A31-40BE-9317-DC0CEDBE9C13}" srcOrd="1" destOrd="0" presId="urn:microsoft.com/office/officeart/2005/8/layout/process1"/>
    <dgm:cxn modelId="{8B79801F-6E82-4D21-8D8F-F5E3DA04E3E5}" type="presOf" srcId="{A1F37ECF-D9B6-419A-8051-AB8C8ACC67EB}" destId="{0A9175B9-80DB-4FEB-87DC-B089403F5F0C}" srcOrd="0" destOrd="0" presId="urn:microsoft.com/office/officeart/2005/8/layout/process1"/>
    <dgm:cxn modelId="{BCCB0B45-BC51-4714-9CBE-7EBA35B80B96}" type="presOf" srcId="{1E445A94-7298-476D-8400-387F927B873E}" destId="{30D77531-782A-4AE1-AAFA-94F92EC7750E}" srcOrd="0" destOrd="0" presId="urn:microsoft.com/office/officeart/2005/8/layout/process1"/>
    <dgm:cxn modelId="{70313668-A92E-47E0-A836-C8CDB0DE82FB}" srcId="{31E75FC2-5880-460D-9742-2D0D400B9A48}" destId="{28C171CB-6F9E-4A2C-A593-A705129C29EC}" srcOrd="1" destOrd="0" parTransId="{16E403DB-3EE1-475A-A59D-58CFFBE117C7}" sibTransId="{A1F37ECF-D9B6-419A-8051-AB8C8ACC67EB}"/>
    <dgm:cxn modelId="{4FA3CD7D-DAAF-4979-81B8-70D14CCEAEDB}" type="presOf" srcId="{28C171CB-6F9E-4A2C-A593-A705129C29EC}" destId="{A620E32F-CBFA-4DF0-9145-5989AC357443}" srcOrd="0" destOrd="0" presId="urn:microsoft.com/office/officeart/2005/8/layout/process1"/>
    <dgm:cxn modelId="{036CDA7D-360E-41FB-B27D-1676F4DD9113}" type="presOf" srcId="{AE025AF6-827A-4B33-B8FA-0AA51AE5318D}" destId="{776F9FE7-2C7C-4BDD-83B7-7BF0515A3CFC}" srcOrd="1" destOrd="0" presId="urn:microsoft.com/office/officeart/2005/8/layout/process1"/>
    <dgm:cxn modelId="{B2EF7099-BDCD-4F5F-A0DD-344215A47F96}" type="presOf" srcId="{AE025AF6-827A-4B33-B8FA-0AA51AE5318D}" destId="{B8CB0772-D532-4325-A346-9C103EAA80F4}" srcOrd="0" destOrd="0" presId="urn:microsoft.com/office/officeart/2005/8/layout/process1"/>
    <dgm:cxn modelId="{4C5BF6AA-8750-4426-9BA2-A87AA73F7188}" type="presOf" srcId="{CFC813EF-8277-41EF-82D9-39D5FB983320}" destId="{4A16E41D-23B7-4133-8C45-C8EBA2583907}" srcOrd="0" destOrd="0" presId="urn:microsoft.com/office/officeart/2005/8/layout/process1"/>
    <dgm:cxn modelId="{77B46ABE-5365-427C-922C-B8E7D19DA2BB}" srcId="{31E75FC2-5880-460D-9742-2D0D400B9A48}" destId="{1E445A94-7298-476D-8400-387F927B873E}" srcOrd="2" destOrd="0" parTransId="{F5CC6C3D-CC0B-4093-B5DB-55D8D460243E}" sibTransId="{0B46B3F4-D411-4AD1-86D0-8BC820804610}"/>
    <dgm:cxn modelId="{860D3ED3-98CE-4962-86C2-74417EA93C02}" srcId="{31E75FC2-5880-460D-9742-2D0D400B9A48}" destId="{CFC813EF-8277-41EF-82D9-39D5FB983320}" srcOrd="0" destOrd="0" parTransId="{9D423A3A-CF49-485D-B13E-A928F65BC5FF}" sibTransId="{AE025AF6-827A-4B33-B8FA-0AA51AE5318D}"/>
    <dgm:cxn modelId="{4CD6F009-8022-4BD1-9E1D-C47B22537D87}" type="presParOf" srcId="{36F70AFE-FB52-4221-AC95-8B3BE167471E}" destId="{4A16E41D-23B7-4133-8C45-C8EBA2583907}" srcOrd="0" destOrd="0" presId="urn:microsoft.com/office/officeart/2005/8/layout/process1"/>
    <dgm:cxn modelId="{AE41C8A2-70B4-4050-89EB-9AD9964C218B}" type="presParOf" srcId="{36F70AFE-FB52-4221-AC95-8B3BE167471E}" destId="{B8CB0772-D532-4325-A346-9C103EAA80F4}" srcOrd="1" destOrd="0" presId="urn:microsoft.com/office/officeart/2005/8/layout/process1"/>
    <dgm:cxn modelId="{65CA13E3-978D-41EC-8719-90BDBD86BA79}" type="presParOf" srcId="{B8CB0772-D532-4325-A346-9C103EAA80F4}" destId="{776F9FE7-2C7C-4BDD-83B7-7BF0515A3CFC}" srcOrd="0" destOrd="0" presId="urn:microsoft.com/office/officeart/2005/8/layout/process1"/>
    <dgm:cxn modelId="{30C92F51-A7FA-4763-8408-DBE15845F743}" type="presParOf" srcId="{36F70AFE-FB52-4221-AC95-8B3BE167471E}" destId="{A620E32F-CBFA-4DF0-9145-5989AC357443}" srcOrd="2" destOrd="0" presId="urn:microsoft.com/office/officeart/2005/8/layout/process1"/>
    <dgm:cxn modelId="{E092DD06-9986-4453-A6FB-D9F204A1D846}" type="presParOf" srcId="{36F70AFE-FB52-4221-AC95-8B3BE167471E}" destId="{0A9175B9-80DB-4FEB-87DC-B089403F5F0C}" srcOrd="3" destOrd="0" presId="urn:microsoft.com/office/officeart/2005/8/layout/process1"/>
    <dgm:cxn modelId="{17A64A68-0110-4549-A66C-3D259B0147FE}" type="presParOf" srcId="{0A9175B9-80DB-4FEB-87DC-B089403F5F0C}" destId="{4175CF35-9A31-40BE-9317-DC0CEDBE9C13}" srcOrd="0" destOrd="0" presId="urn:microsoft.com/office/officeart/2005/8/layout/process1"/>
    <dgm:cxn modelId="{27DCB6A5-F0B6-4C9E-83A6-BE62858C55D3}" type="presParOf" srcId="{36F70AFE-FB52-4221-AC95-8B3BE167471E}" destId="{30D77531-782A-4AE1-AAFA-94F92EC775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BDA7-9C9C-43EE-BC51-83BB19457F0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F8A5FBB-39B2-4914-B826-26357B08EFD6}">
      <dgm:prSet phldrT="[Tekst]"/>
      <dgm:spPr/>
      <dgm:t>
        <a:bodyPr/>
        <a:lstStyle/>
        <a:p>
          <a:br>
            <a:rPr lang="nb-NO" dirty="0"/>
          </a:br>
          <a:r>
            <a:rPr lang="nb-NO" dirty="0"/>
            <a:t> Ekstern ressursgruppe</a:t>
          </a:r>
        </a:p>
        <a:p>
          <a:r>
            <a:rPr lang="nb-NO" dirty="0"/>
            <a:t>- Kvalitetssikring av rapport (okt./nov.)</a:t>
          </a:r>
        </a:p>
        <a:p>
          <a:r>
            <a:rPr lang="nb-NO" dirty="0"/>
            <a:t>- Høring av foreløpig rapport (des./jan.)</a:t>
          </a:r>
        </a:p>
        <a:p>
          <a:r>
            <a:rPr lang="nb-NO" dirty="0"/>
            <a:t>- Levering endelig rapport (mars)</a:t>
          </a:r>
        </a:p>
        <a:p>
          <a:r>
            <a:rPr lang="nb-NO" dirty="0"/>
            <a:t>- Styrebehandling</a:t>
          </a:r>
          <a:br>
            <a:rPr lang="nb-NO" dirty="0"/>
          </a:br>
          <a:r>
            <a:rPr lang="nb-NO" dirty="0"/>
            <a:t>(mai/juni) </a:t>
          </a:r>
        </a:p>
        <a:p>
          <a:endParaRPr lang="nb-NO" dirty="0"/>
        </a:p>
      </dgm:t>
    </dgm:pt>
    <dgm:pt modelId="{FD070DE5-DE3D-4448-85F2-D733B3A12B85}" type="parTrans" cxnId="{B287F1B1-FAD9-4637-B404-35E72BC1FDC9}">
      <dgm:prSet/>
      <dgm:spPr/>
      <dgm:t>
        <a:bodyPr/>
        <a:lstStyle/>
        <a:p>
          <a:endParaRPr lang="nb-NO"/>
        </a:p>
      </dgm:t>
    </dgm:pt>
    <dgm:pt modelId="{C7E5E767-C8FE-4080-A6DC-8A5D0F2BEC43}" type="sibTrans" cxnId="{B287F1B1-FAD9-4637-B404-35E72BC1FDC9}">
      <dgm:prSet/>
      <dgm:spPr/>
      <dgm:t>
        <a:bodyPr/>
        <a:lstStyle/>
        <a:p>
          <a:endParaRPr lang="nb-NO"/>
        </a:p>
      </dgm:t>
    </dgm:pt>
    <dgm:pt modelId="{6C74374A-AB23-4E7C-8F46-56C6EB57B587}">
      <dgm:prSet phldrT="[Tekst]"/>
      <dgm:spPr/>
      <dgm:t>
        <a:bodyPr/>
        <a:lstStyle/>
        <a:p>
          <a:pPr algn="ctr"/>
          <a:r>
            <a:rPr lang="nb-NO" dirty="0"/>
            <a:t>Styrebehandling i mai/juni 2019:</a:t>
          </a:r>
        </a:p>
        <a:p>
          <a:pPr algn="ctr"/>
          <a:r>
            <a:rPr lang="nb-NO" dirty="0"/>
            <a:t>Vedta styringsdokument for konseptfasen og planprogram = avklare hvilket/hvilke anbefalt alternativ som skal </a:t>
          </a:r>
          <a:r>
            <a:rPr lang="nb-NO" dirty="0" err="1"/>
            <a:t>konsekvensutredes</a:t>
          </a:r>
          <a:r>
            <a:rPr lang="nb-NO" dirty="0"/>
            <a:t>. Ett, to eller tre.</a:t>
          </a:r>
        </a:p>
      </dgm:t>
    </dgm:pt>
    <dgm:pt modelId="{930473BD-6D90-40BC-91B0-E5A77452E05F}" type="parTrans" cxnId="{E7D04733-2A99-44ED-965F-7B3EE70A560F}">
      <dgm:prSet/>
      <dgm:spPr/>
      <dgm:t>
        <a:bodyPr/>
        <a:lstStyle/>
        <a:p>
          <a:endParaRPr lang="nb-NO"/>
        </a:p>
      </dgm:t>
    </dgm:pt>
    <dgm:pt modelId="{FCF8CF2D-9E95-4199-AFDD-CAED9F160B70}" type="sibTrans" cxnId="{E7D04733-2A99-44ED-965F-7B3EE70A560F}">
      <dgm:prSet/>
      <dgm:spPr/>
      <dgm:t>
        <a:bodyPr/>
        <a:lstStyle/>
        <a:p>
          <a:endParaRPr lang="nb-NO"/>
        </a:p>
      </dgm:t>
    </dgm:pt>
    <dgm:pt modelId="{39F7E0C8-F5CB-4343-90F9-FB4BF3327F38}">
      <dgm:prSet phldrT="[Tekst]"/>
      <dgm:spPr/>
      <dgm:t>
        <a:bodyPr/>
        <a:lstStyle/>
        <a:p>
          <a:r>
            <a:rPr lang="nb-NO" dirty="0"/>
            <a:t>Konseptfasen starter. Første aktivitet: Starte konsekvensutredninger i henhold til plan- og bygningsloven. </a:t>
          </a:r>
        </a:p>
        <a:p>
          <a:r>
            <a:rPr lang="nb-NO" dirty="0"/>
            <a:t>Avsluttes med endelig vedtak våren 2020.</a:t>
          </a:r>
        </a:p>
      </dgm:t>
    </dgm:pt>
    <dgm:pt modelId="{D11BF1BA-2ED9-4B12-A50A-E5BD0E28179F}" type="parTrans" cxnId="{1D22581C-7390-4A8F-8FB9-327963F22631}">
      <dgm:prSet/>
      <dgm:spPr/>
      <dgm:t>
        <a:bodyPr/>
        <a:lstStyle/>
        <a:p>
          <a:endParaRPr lang="nb-NO"/>
        </a:p>
      </dgm:t>
    </dgm:pt>
    <dgm:pt modelId="{1167BD39-2C8C-4489-8BD3-224F665FA5FE}" type="sibTrans" cxnId="{1D22581C-7390-4A8F-8FB9-327963F22631}">
      <dgm:prSet/>
      <dgm:spPr/>
      <dgm:t>
        <a:bodyPr/>
        <a:lstStyle/>
        <a:p>
          <a:endParaRPr lang="nb-NO"/>
        </a:p>
      </dgm:t>
    </dgm:pt>
    <dgm:pt modelId="{9D2A34E1-D6CF-4005-9467-6B42D11FD4EF}" type="pres">
      <dgm:prSet presAssocID="{8F37BDA7-9C9C-43EE-BC51-83BB19457F0E}" presName="Name0" presStyleCnt="0">
        <dgm:presLayoutVars>
          <dgm:dir/>
          <dgm:resizeHandles val="exact"/>
        </dgm:presLayoutVars>
      </dgm:prSet>
      <dgm:spPr/>
    </dgm:pt>
    <dgm:pt modelId="{3CAE903A-FF96-49E3-8339-C071B7F0D32B}" type="pres">
      <dgm:prSet presAssocID="{0F8A5FBB-39B2-4914-B826-26357B08EFD6}" presName="node" presStyleLbl="node1" presStyleIdx="0" presStyleCnt="3">
        <dgm:presLayoutVars>
          <dgm:bulletEnabled val="1"/>
        </dgm:presLayoutVars>
      </dgm:prSet>
      <dgm:spPr/>
    </dgm:pt>
    <dgm:pt modelId="{455EC7CA-FA4E-4294-AA64-179FBA495F2D}" type="pres">
      <dgm:prSet presAssocID="{C7E5E767-C8FE-4080-A6DC-8A5D0F2BEC43}" presName="sibTrans" presStyleLbl="sibTrans2D1" presStyleIdx="0" presStyleCnt="2"/>
      <dgm:spPr/>
    </dgm:pt>
    <dgm:pt modelId="{324380E8-2E54-46C3-A0EF-FF3C770B86A4}" type="pres">
      <dgm:prSet presAssocID="{C7E5E767-C8FE-4080-A6DC-8A5D0F2BEC43}" presName="connectorText" presStyleLbl="sibTrans2D1" presStyleIdx="0" presStyleCnt="2"/>
      <dgm:spPr/>
    </dgm:pt>
    <dgm:pt modelId="{B7DDB069-4882-4A7C-AE6F-C34D32E53C64}" type="pres">
      <dgm:prSet presAssocID="{6C74374A-AB23-4E7C-8F46-56C6EB57B587}" presName="node" presStyleLbl="node1" presStyleIdx="1" presStyleCnt="3">
        <dgm:presLayoutVars>
          <dgm:bulletEnabled val="1"/>
        </dgm:presLayoutVars>
      </dgm:prSet>
      <dgm:spPr/>
    </dgm:pt>
    <dgm:pt modelId="{9BF1A27C-27BB-4A28-9700-2E96F0AD677E}" type="pres">
      <dgm:prSet presAssocID="{FCF8CF2D-9E95-4199-AFDD-CAED9F160B70}" presName="sibTrans" presStyleLbl="sibTrans2D1" presStyleIdx="1" presStyleCnt="2"/>
      <dgm:spPr/>
    </dgm:pt>
    <dgm:pt modelId="{4D71BBFA-9FDC-4CF0-AE4C-53E48AA15942}" type="pres">
      <dgm:prSet presAssocID="{FCF8CF2D-9E95-4199-AFDD-CAED9F160B70}" presName="connectorText" presStyleLbl="sibTrans2D1" presStyleIdx="1" presStyleCnt="2"/>
      <dgm:spPr/>
    </dgm:pt>
    <dgm:pt modelId="{D428843B-1F4C-4854-A084-A615CAB4D663}" type="pres">
      <dgm:prSet presAssocID="{39F7E0C8-F5CB-4343-90F9-FB4BF3327F38}" presName="node" presStyleLbl="node1" presStyleIdx="2" presStyleCnt="3">
        <dgm:presLayoutVars>
          <dgm:bulletEnabled val="1"/>
        </dgm:presLayoutVars>
      </dgm:prSet>
      <dgm:spPr/>
    </dgm:pt>
  </dgm:ptLst>
  <dgm:cxnLst>
    <dgm:cxn modelId="{F53D5E18-F3E0-4281-ADC7-952EBCC0422B}" type="presOf" srcId="{39F7E0C8-F5CB-4343-90F9-FB4BF3327F38}" destId="{D428843B-1F4C-4854-A084-A615CAB4D663}" srcOrd="0" destOrd="0" presId="urn:microsoft.com/office/officeart/2005/8/layout/process1"/>
    <dgm:cxn modelId="{1D22581C-7390-4A8F-8FB9-327963F22631}" srcId="{8F37BDA7-9C9C-43EE-BC51-83BB19457F0E}" destId="{39F7E0C8-F5CB-4343-90F9-FB4BF3327F38}" srcOrd="2" destOrd="0" parTransId="{D11BF1BA-2ED9-4B12-A50A-E5BD0E28179F}" sibTransId="{1167BD39-2C8C-4489-8BD3-224F665FA5FE}"/>
    <dgm:cxn modelId="{262C1526-ED68-412C-BFAB-4F89626C4279}" type="presOf" srcId="{8F37BDA7-9C9C-43EE-BC51-83BB19457F0E}" destId="{9D2A34E1-D6CF-4005-9467-6B42D11FD4EF}" srcOrd="0" destOrd="0" presId="urn:microsoft.com/office/officeart/2005/8/layout/process1"/>
    <dgm:cxn modelId="{E7D04733-2A99-44ED-965F-7B3EE70A560F}" srcId="{8F37BDA7-9C9C-43EE-BC51-83BB19457F0E}" destId="{6C74374A-AB23-4E7C-8F46-56C6EB57B587}" srcOrd="1" destOrd="0" parTransId="{930473BD-6D90-40BC-91B0-E5A77452E05F}" sibTransId="{FCF8CF2D-9E95-4199-AFDD-CAED9F160B70}"/>
    <dgm:cxn modelId="{D60EDE5F-390D-4501-9EBF-3F74522F86B6}" type="presOf" srcId="{C7E5E767-C8FE-4080-A6DC-8A5D0F2BEC43}" destId="{455EC7CA-FA4E-4294-AA64-179FBA495F2D}" srcOrd="0" destOrd="0" presId="urn:microsoft.com/office/officeart/2005/8/layout/process1"/>
    <dgm:cxn modelId="{B287F1B1-FAD9-4637-B404-35E72BC1FDC9}" srcId="{8F37BDA7-9C9C-43EE-BC51-83BB19457F0E}" destId="{0F8A5FBB-39B2-4914-B826-26357B08EFD6}" srcOrd="0" destOrd="0" parTransId="{FD070DE5-DE3D-4448-85F2-D733B3A12B85}" sibTransId="{C7E5E767-C8FE-4080-A6DC-8A5D0F2BEC43}"/>
    <dgm:cxn modelId="{DB4B2FB2-6E68-4CA4-80CF-128793591119}" type="presOf" srcId="{FCF8CF2D-9E95-4199-AFDD-CAED9F160B70}" destId="{4D71BBFA-9FDC-4CF0-AE4C-53E48AA15942}" srcOrd="1" destOrd="0" presId="urn:microsoft.com/office/officeart/2005/8/layout/process1"/>
    <dgm:cxn modelId="{FC35DCC8-4FE5-49CD-8D90-0948DFE099AB}" type="presOf" srcId="{C7E5E767-C8FE-4080-A6DC-8A5D0F2BEC43}" destId="{324380E8-2E54-46C3-A0EF-FF3C770B86A4}" srcOrd="1" destOrd="0" presId="urn:microsoft.com/office/officeart/2005/8/layout/process1"/>
    <dgm:cxn modelId="{B57B80CC-EB6E-4A52-9D66-2F739402D814}" type="presOf" srcId="{FCF8CF2D-9E95-4199-AFDD-CAED9F160B70}" destId="{9BF1A27C-27BB-4A28-9700-2E96F0AD677E}" srcOrd="0" destOrd="0" presId="urn:microsoft.com/office/officeart/2005/8/layout/process1"/>
    <dgm:cxn modelId="{B1E890D7-F953-4674-A5E6-DD03DE03B125}" type="presOf" srcId="{6C74374A-AB23-4E7C-8F46-56C6EB57B587}" destId="{B7DDB069-4882-4A7C-AE6F-C34D32E53C64}" srcOrd="0" destOrd="0" presId="urn:microsoft.com/office/officeart/2005/8/layout/process1"/>
    <dgm:cxn modelId="{3881BAFC-18CE-4D27-B42B-D42F67E7A5F8}" type="presOf" srcId="{0F8A5FBB-39B2-4914-B826-26357B08EFD6}" destId="{3CAE903A-FF96-49E3-8339-C071B7F0D32B}" srcOrd="0" destOrd="0" presId="urn:microsoft.com/office/officeart/2005/8/layout/process1"/>
    <dgm:cxn modelId="{00531BAD-A225-43F1-9E0A-3428AC4CAAAE}" type="presParOf" srcId="{9D2A34E1-D6CF-4005-9467-6B42D11FD4EF}" destId="{3CAE903A-FF96-49E3-8339-C071B7F0D32B}" srcOrd="0" destOrd="0" presId="urn:microsoft.com/office/officeart/2005/8/layout/process1"/>
    <dgm:cxn modelId="{6EE2C713-4A26-41DE-8813-5AFF32415112}" type="presParOf" srcId="{9D2A34E1-D6CF-4005-9467-6B42D11FD4EF}" destId="{455EC7CA-FA4E-4294-AA64-179FBA495F2D}" srcOrd="1" destOrd="0" presId="urn:microsoft.com/office/officeart/2005/8/layout/process1"/>
    <dgm:cxn modelId="{18E9AF79-09E4-4BF9-8D1B-F09B9F38941A}" type="presParOf" srcId="{455EC7CA-FA4E-4294-AA64-179FBA495F2D}" destId="{324380E8-2E54-46C3-A0EF-FF3C770B86A4}" srcOrd="0" destOrd="0" presId="urn:microsoft.com/office/officeart/2005/8/layout/process1"/>
    <dgm:cxn modelId="{CAFAFA85-446C-4308-9AAF-1161196FA557}" type="presParOf" srcId="{9D2A34E1-D6CF-4005-9467-6B42D11FD4EF}" destId="{B7DDB069-4882-4A7C-AE6F-C34D32E53C64}" srcOrd="2" destOrd="0" presId="urn:microsoft.com/office/officeart/2005/8/layout/process1"/>
    <dgm:cxn modelId="{7EC49BF3-1FAE-457F-808D-9929570545C4}" type="presParOf" srcId="{9D2A34E1-D6CF-4005-9467-6B42D11FD4EF}" destId="{9BF1A27C-27BB-4A28-9700-2E96F0AD677E}" srcOrd="3" destOrd="0" presId="urn:microsoft.com/office/officeart/2005/8/layout/process1"/>
    <dgm:cxn modelId="{0B66618D-18E3-4EAD-9E59-23666D7A67E4}" type="presParOf" srcId="{9BF1A27C-27BB-4A28-9700-2E96F0AD677E}" destId="{4D71BBFA-9FDC-4CF0-AE4C-53E48AA15942}" srcOrd="0" destOrd="0" presId="urn:microsoft.com/office/officeart/2005/8/layout/process1"/>
    <dgm:cxn modelId="{5E599BB3-20A7-4F8B-92E5-1A5CAFB9018E}" type="presParOf" srcId="{9D2A34E1-D6CF-4005-9467-6B42D11FD4EF}" destId="{D428843B-1F4C-4854-A084-A615CAB4D66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6E41D-23B7-4133-8C45-C8EBA2583907}">
      <dsp:nvSpPr>
        <dsp:cNvPr id="0" name=""/>
        <dsp:cNvSpPr/>
      </dsp:nvSpPr>
      <dsp:spPr>
        <a:xfrm>
          <a:off x="7233" y="647543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Prosjektinnramming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Avsluttes juni 2019</a:t>
          </a:r>
        </a:p>
      </dsp:txBody>
      <dsp:txXfrm>
        <a:off x="45225" y="685535"/>
        <a:ext cx="2085893" cy="1221142"/>
      </dsp:txXfrm>
    </dsp:sp>
    <dsp:sp modelId="{B8CB0772-D532-4325-A346-9C103EAA80F4}">
      <dsp:nvSpPr>
        <dsp:cNvPr id="0" name=""/>
        <dsp:cNvSpPr/>
      </dsp:nvSpPr>
      <dsp:spPr>
        <a:xfrm>
          <a:off x="2385298" y="102803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/>
        </a:p>
      </dsp:txBody>
      <dsp:txXfrm>
        <a:off x="2385298" y="1135263"/>
        <a:ext cx="320822" cy="321687"/>
      </dsp:txXfrm>
    </dsp:sp>
    <dsp:sp modelId="{A620E32F-CBFA-4DF0-9145-5989AC357443}">
      <dsp:nvSpPr>
        <dsp:cNvPr id="0" name=""/>
        <dsp:cNvSpPr/>
      </dsp:nvSpPr>
      <dsp:spPr>
        <a:xfrm>
          <a:off x="3033861" y="647543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Avklaring av alternativer som skal </a:t>
          </a:r>
          <a:r>
            <a:rPr lang="nb-NO" sz="1600" kern="1200" dirty="0" err="1"/>
            <a:t>konsekvensutredes</a:t>
          </a:r>
          <a:endParaRPr lang="nb-NO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Mai/juni 2019</a:t>
          </a:r>
        </a:p>
      </dsp:txBody>
      <dsp:txXfrm>
        <a:off x="3071853" y="685535"/>
        <a:ext cx="2085893" cy="1221142"/>
      </dsp:txXfrm>
    </dsp:sp>
    <dsp:sp modelId="{0A9175B9-80DB-4FEB-87DC-B089403F5F0C}">
      <dsp:nvSpPr>
        <dsp:cNvPr id="0" name=""/>
        <dsp:cNvSpPr/>
      </dsp:nvSpPr>
      <dsp:spPr>
        <a:xfrm>
          <a:off x="5411926" y="102803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/>
        </a:p>
      </dsp:txBody>
      <dsp:txXfrm>
        <a:off x="5411926" y="1135263"/>
        <a:ext cx="320822" cy="321687"/>
      </dsp:txXfrm>
    </dsp:sp>
    <dsp:sp modelId="{30D77531-782A-4AE1-AAFA-94F92EC7750E}">
      <dsp:nvSpPr>
        <dsp:cNvPr id="0" name=""/>
        <dsp:cNvSpPr/>
      </dsp:nvSpPr>
      <dsp:spPr>
        <a:xfrm>
          <a:off x="6060489" y="647543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Start konseptfase</a:t>
          </a:r>
          <a:br>
            <a:rPr lang="nb-NO" sz="1600" kern="1200" dirty="0"/>
          </a:br>
          <a:r>
            <a:rPr lang="nb-NO" sz="1600" kern="1200" dirty="0"/>
            <a:t>Konsekvensutredninger avsluttes våren 2020</a:t>
          </a:r>
        </a:p>
      </dsp:txBody>
      <dsp:txXfrm>
        <a:off x="6098481" y="685535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E903A-FF96-49E3-8339-C071B7F0D32B}">
      <dsp:nvSpPr>
        <dsp:cNvPr id="0" name=""/>
        <dsp:cNvSpPr/>
      </dsp:nvSpPr>
      <dsp:spPr>
        <a:xfrm>
          <a:off x="6328" y="746291"/>
          <a:ext cx="1891616" cy="2571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300" kern="1200" dirty="0"/>
          </a:br>
          <a:r>
            <a:rPr lang="nb-NO" sz="1300" kern="1200" dirty="0"/>
            <a:t> Ekstern ressursgruppe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- Kvalitetssikring av rapport (okt./nov.)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- Høring av foreløpig rapport (des./jan.)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- Levering endelig rapport (mars)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- Styrebehandling</a:t>
          </a:r>
          <a:br>
            <a:rPr lang="nb-NO" sz="1300" kern="1200" dirty="0"/>
          </a:br>
          <a:r>
            <a:rPr lang="nb-NO" sz="1300" kern="1200" dirty="0"/>
            <a:t>(mai/juni)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 dirty="0"/>
        </a:p>
      </dsp:txBody>
      <dsp:txXfrm>
        <a:off x="61732" y="801695"/>
        <a:ext cx="1780808" cy="2460608"/>
      </dsp:txXfrm>
    </dsp:sp>
    <dsp:sp modelId="{455EC7CA-FA4E-4294-AA64-179FBA495F2D}">
      <dsp:nvSpPr>
        <dsp:cNvPr id="0" name=""/>
        <dsp:cNvSpPr/>
      </dsp:nvSpPr>
      <dsp:spPr>
        <a:xfrm>
          <a:off x="2087106" y="1797439"/>
          <a:ext cx="401022" cy="469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087106" y="1891263"/>
        <a:ext cx="280715" cy="281472"/>
      </dsp:txXfrm>
    </dsp:sp>
    <dsp:sp modelId="{B7DDB069-4882-4A7C-AE6F-C34D32E53C64}">
      <dsp:nvSpPr>
        <dsp:cNvPr id="0" name=""/>
        <dsp:cNvSpPr/>
      </dsp:nvSpPr>
      <dsp:spPr>
        <a:xfrm>
          <a:off x="2654591" y="746291"/>
          <a:ext cx="1891616" cy="2571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Styrebehandling i mai/juni 2019: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Vedta styringsdokument for konseptfasen og planprogram = avklare hvilket/hvilke anbefalt alternativ som skal </a:t>
          </a:r>
          <a:r>
            <a:rPr lang="nb-NO" sz="1300" kern="1200" dirty="0" err="1"/>
            <a:t>konsekvensutredes</a:t>
          </a:r>
          <a:r>
            <a:rPr lang="nb-NO" sz="1300" kern="1200" dirty="0"/>
            <a:t>. Ett, to eller tre.</a:t>
          </a:r>
        </a:p>
      </dsp:txBody>
      <dsp:txXfrm>
        <a:off x="2709995" y="801695"/>
        <a:ext cx="1780808" cy="2460608"/>
      </dsp:txXfrm>
    </dsp:sp>
    <dsp:sp modelId="{9BF1A27C-27BB-4A28-9700-2E96F0AD677E}">
      <dsp:nvSpPr>
        <dsp:cNvPr id="0" name=""/>
        <dsp:cNvSpPr/>
      </dsp:nvSpPr>
      <dsp:spPr>
        <a:xfrm>
          <a:off x="4735369" y="1797439"/>
          <a:ext cx="401022" cy="469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4735369" y="1891263"/>
        <a:ext cx="280715" cy="281472"/>
      </dsp:txXfrm>
    </dsp:sp>
    <dsp:sp modelId="{D428843B-1F4C-4854-A084-A615CAB4D663}">
      <dsp:nvSpPr>
        <dsp:cNvPr id="0" name=""/>
        <dsp:cNvSpPr/>
      </dsp:nvSpPr>
      <dsp:spPr>
        <a:xfrm>
          <a:off x="5302854" y="746291"/>
          <a:ext cx="1891616" cy="2571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Konseptfasen starter. Første aktivitet: Starte konsekvensutredninger i henhold til plan- og bygningsloven.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Avsluttes med endelig vedtak våren 2020.</a:t>
          </a:r>
        </a:p>
      </dsp:txBody>
      <dsp:txXfrm>
        <a:off x="5358258" y="801695"/>
        <a:ext cx="1780808" cy="246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0.90552</cdr:x>
      <cdr:y>0.12768</cdr:y>
    </cdr:from>
    <cdr:to>
      <cdr:x>0.9608</cdr:x>
      <cdr:y>0.19841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9192860" y="555563"/>
          <a:ext cx="561203" cy="307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 dirty="0"/>
            <a:t>2017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ED9C154B-2FA1-4080-9E66-8AC2C31EC9CD}" type="datetime1">
              <a:rPr lang="nb-NO"/>
              <a:pPr/>
              <a:t>25.09.2018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4308E1C1-E120-4AF2-8CC4-DD38E3CF0DF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50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5CA8EDC5-62E0-4D4E-A8B5-73EA190A7BA6}" type="datetime1">
              <a:rPr lang="nb-NO"/>
              <a:pPr/>
              <a:t>25.09.2018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56D618C8-9ED0-4E91-BAD1-862E86F2E1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69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Hentet fra Pasienttransport på Helgeland – akutte transporter og planlagte reiser, tabell 6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C147F-5146-4B97-B62C-D6D9071CDC6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32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Oppdatert SSB-tall,</a:t>
            </a:r>
            <a:r>
              <a:rPr lang="nb-NO" baseline="0" dirty="0"/>
              <a:t> hentet fra https://www.ssb.no/statbank/table/05471/chartViewColumn/ </a:t>
            </a:r>
          </a:p>
          <a:p>
            <a:endParaRPr lang="nb-NO" baseline="0" dirty="0"/>
          </a:p>
          <a:p>
            <a:r>
              <a:rPr lang="nb-NO" b="1" baseline="0" dirty="0"/>
              <a:t>Tabell: 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05471: Innenlandsk innflytting, utflytting og nettoinnflytting (K) 1994 – 2017</a:t>
            </a:r>
          </a:p>
          <a:p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Statistikkvariabel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Nettoinnflytting, </a:t>
            </a:r>
          </a:p>
          <a:p>
            <a:r>
              <a:rPr lang="nb-NO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Region: Politidistrikt 2002-2015</a:t>
            </a:r>
          </a:p>
          <a:p>
            <a:r>
              <a:rPr lang="nb-NO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År: 2008-2017</a:t>
            </a:r>
            <a:endParaRPr lang="nb-NO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C147F-5146-4B97-B62C-D6D9071CDC6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6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Mosjøen 1,40 SSJ 1,44 Mo i Rana 1,54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C147F-5146-4B97-B62C-D6D9071CDC6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07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3" descr="5649-HELGELANDSSYKEHUSET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488832" cy="1368153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0"/>
          </p:nvPr>
        </p:nvSpPr>
        <p:spPr>
          <a:xfrm>
            <a:off x="827584" y="2996952"/>
            <a:ext cx="7488832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/>
          </p:nvPr>
        </p:nvSpPr>
        <p:spPr>
          <a:xfrm>
            <a:off x="827584" y="3284984"/>
            <a:ext cx="7488832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3" descr="5649-HELGELANDSSYKEHUSET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7772400" cy="864096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267744" y="2564904"/>
            <a:ext cx="7772400" cy="64807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1"/>
          </p:nvPr>
        </p:nvSpPr>
        <p:spPr>
          <a:xfrm>
            <a:off x="2267744" y="3356992"/>
            <a:ext cx="6552728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2"/>
          </p:nvPr>
        </p:nvSpPr>
        <p:spPr>
          <a:xfrm>
            <a:off x="2267744" y="3645024"/>
            <a:ext cx="6552728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3" descr="5649-HELGELANDSSYKEHUSET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2204864"/>
            <a:ext cx="8229600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E50A79B-A79A-4C45-AE6F-54219922C41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3" descr="5649-HELGELANDSSYKEHUSET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4421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508104" y="1600201"/>
            <a:ext cx="3178696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1"/>
          </p:nvPr>
        </p:nvSpPr>
        <p:spPr>
          <a:xfrm>
            <a:off x="5508104" y="2204864"/>
            <a:ext cx="3178696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tel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C30CC82-8741-40C3-B57F-F8D84709762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5649-HELGELANDSSYKEHUSET-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4834880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/>
          </p:nvPr>
        </p:nvSpPr>
        <p:spPr>
          <a:xfrm>
            <a:off x="467544" y="2564904"/>
            <a:ext cx="4834880" cy="3528392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5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7B52586-B1E8-43E7-940F-6FAF6C5A4CE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86FA-6729-4B87-8FC9-C2750CEACC7B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56F-06F1-46EE-8224-78567E93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8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86FA-6729-4B87-8FC9-C2750CEACC7B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56F-06F1-46EE-8224-78567E93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59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86FA-6729-4B87-8FC9-C2750CEACC7B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56F-06F1-46EE-8224-78567E93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68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86FA-6729-4B87-8FC9-C2750CEACC7B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56F-06F1-46EE-8224-78567E93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5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7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.xml"/><Relationship Id="rId7" Type="http://schemas.openxmlformats.org/officeDocument/2006/relationships/image" Target="../media/image7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tel 1"/>
          <p:cNvSpPr>
            <a:spLocks noGrp="1"/>
          </p:cNvSpPr>
          <p:nvPr>
            <p:ph type="ctrTitle"/>
          </p:nvPr>
        </p:nvSpPr>
        <p:spPr>
          <a:xfrm>
            <a:off x="827088" y="1484313"/>
            <a:ext cx="7489825" cy="1368425"/>
          </a:xfrm>
        </p:spPr>
        <p:txBody>
          <a:bodyPr/>
          <a:lstStyle/>
          <a:p>
            <a:r>
              <a:rPr lang="nb-NO" sz="4000" dirty="0"/>
              <a:t>Velkommen til dialogkonferanse</a:t>
            </a:r>
          </a:p>
        </p:txBody>
      </p:sp>
      <p:pic>
        <p:nvPicPr>
          <p:cNvPr id="7" name="Plassholder for innho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636912"/>
            <a:ext cx="5715000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Befolkningsprognoser fordelt på aldersgrupper per lokalsykehusområdene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8650" y="2444711"/>
          <a:ext cx="7802879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568457854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2527709628"/>
                    </a:ext>
                  </a:extLst>
                </a:gridCol>
                <a:gridCol w="747077">
                  <a:extLst>
                    <a:ext uri="{9D8B030D-6E8A-4147-A177-3AD203B41FA5}">
                      <a16:colId xmlns:a16="http://schemas.microsoft.com/office/drawing/2014/main" val="452146323"/>
                    </a:ext>
                  </a:extLst>
                </a:gridCol>
                <a:gridCol w="747077">
                  <a:extLst>
                    <a:ext uri="{9D8B030D-6E8A-4147-A177-3AD203B41FA5}">
                      <a16:colId xmlns:a16="http://schemas.microsoft.com/office/drawing/2014/main" val="2146342725"/>
                    </a:ext>
                  </a:extLst>
                </a:gridCol>
                <a:gridCol w="747077">
                  <a:extLst>
                    <a:ext uri="{9D8B030D-6E8A-4147-A177-3AD203B41FA5}">
                      <a16:colId xmlns:a16="http://schemas.microsoft.com/office/drawing/2014/main" val="1535685281"/>
                    </a:ext>
                  </a:extLst>
                </a:gridCol>
                <a:gridCol w="747077">
                  <a:extLst>
                    <a:ext uri="{9D8B030D-6E8A-4147-A177-3AD203B41FA5}">
                      <a16:colId xmlns:a16="http://schemas.microsoft.com/office/drawing/2014/main" val="185485220"/>
                    </a:ext>
                  </a:extLst>
                </a:gridCol>
                <a:gridCol w="747077">
                  <a:extLst>
                    <a:ext uri="{9D8B030D-6E8A-4147-A177-3AD203B41FA5}">
                      <a16:colId xmlns:a16="http://schemas.microsoft.com/office/drawing/2014/main" val="1245736057"/>
                    </a:ext>
                  </a:extLst>
                </a:gridCol>
                <a:gridCol w="747077">
                  <a:extLst>
                    <a:ext uri="{9D8B030D-6E8A-4147-A177-3AD203B41FA5}">
                      <a16:colId xmlns:a16="http://schemas.microsoft.com/office/drawing/2014/main" val="4103620874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r>
                        <a:rPr lang="nb-NO" sz="1400" dirty="0"/>
                        <a:t>År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2017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2020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2025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2030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2035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2040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20773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400" dirty="0"/>
                        <a:t>Lokalsykehus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Måltall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32591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nb-NO" sz="1400" dirty="0"/>
                        <a:t>Rana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20-66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100,1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98,9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98,0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96,5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95,7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630337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67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104,4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115,4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125,7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136,8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144,7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9323673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nb-NO" sz="1400" dirty="0"/>
                        <a:t>Mosjøen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20-66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99,0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96,3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93,4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91,0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89,1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211015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67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112,3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120,1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127,7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132,8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3003814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nb-NO" sz="1400" dirty="0"/>
                        <a:t>Sandnessjøen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20-66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99,9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98,9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98,2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97,3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96,5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16276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67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108,0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121,7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134,3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145,9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156,3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9821751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nb-NO" sz="1400" dirty="0"/>
                        <a:t>Nord-Norge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20-66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100,7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99,9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99,3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98,7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567493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% Endring 67 år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100,00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107,7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120,9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132,1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144,0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154,3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740098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462644" y="5566410"/>
            <a:ext cx="30123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900" dirty="0">
                <a:solidFill>
                  <a:prstClr val="black"/>
                </a:solidFill>
              </a:rPr>
              <a:t>Kilde: Samhandlingsbarometeret/Helse Nord/Finn H Hansen</a:t>
            </a:r>
          </a:p>
        </p:txBody>
      </p:sp>
    </p:spTree>
    <p:extLst>
      <p:ext uri="{BB962C8B-B14F-4D97-AF65-F5344CB8AC3E}">
        <p14:creationId xmlns:p14="http://schemas.microsoft.com/office/powerpoint/2010/main" val="57473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37" y="1212850"/>
            <a:ext cx="7886700" cy="1287850"/>
          </a:xfrm>
        </p:spPr>
        <p:txBody>
          <a:bodyPr>
            <a:normAutofit fontScale="90000"/>
          </a:bodyPr>
          <a:lstStyle/>
          <a:p>
            <a:r>
              <a:rPr lang="nb-NO" sz="3675" dirty="0"/>
              <a:t>Forholdet mellom yrkesaktive og pensjonister for foretakene i Nord-Norge</a:t>
            </a:r>
            <a:br>
              <a:rPr lang="nb-NO" dirty="0"/>
            </a:br>
            <a:r>
              <a:rPr lang="nb-NO" b="1" dirty="0"/>
              <a:t> 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5951837" y="5553076"/>
            <a:ext cx="2986715" cy="138499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nb-NO" sz="900" dirty="0"/>
              <a:t>Kilde: Samhandlingsbarometeret/</a:t>
            </a:r>
            <a:r>
              <a:rPr lang="nb-NO" sz="900" dirty="0" err="1"/>
              <a:t>HelseNord</a:t>
            </a:r>
            <a:r>
              <a:rPr lang="nb-NO" sz="900" dirty="0"/>
              <a:t>/Finn H Hansen</a:t>
            </a:r>
          </a:p>
        </p:txBody>
      </p:sp>
      <p:pic>
        <p:nvPicPr>
          <p:cNvPr id="7" name="Bilde 4"/>
          <p:cNvPicPr>
            <a:picLocks noGrp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28650" y="2916198"/>
            <a:ext cx="7886700" cy="1884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0" y="2177534"/>
            <a:ext cx="333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Med og uten justering for uførhet</a:t>
            </a:r>
          </a:p>
        </p:txBody>
      </p:sp>
    </p:spTree>
    <p:extLst>
      <p:ext uri="{BB962C8B-B14F-4D97-AF65-F5344CB8AC3E}">
        <p14:creationId xmlns:p14="http://schemas.microsoft.com/office/powerpoint/2010/main" val="270585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300" dirty="0">
              <a:latin typeface="Calibri Light" panose="020F0302020204030204" pitchFamily="34" charset="0"/>
              <a:ea typeface="Verdana" panose="020B0604030504040204" pitchFamily="34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2297"/>
            <a:ext cx="7886700" cy="1208485"/>
          </a:xfrm>
        </p:spPr>
        <p:txBody>
          <a:bodyPr>
            <a:noAutofit/>
          </a:bodyPr>
          <a:lstStyle/>
          <a:p>
            <a:r>
              <a:rPr lang="nb-NO" dirty="0">
                <a:ea typeface="Verdana" panose="020B0604030504040204" pitchFamily="34" charset="0"/>
                <a:cs typeface="Arial" panose="020B0604020202020204" pitchFamily="34" charset="0"/>
              </a:rPr>
              <a:t>Aldersfordeling og andel månedsverk over </a:t>
            </a:r>
            <a:br>
              <a:rPr lang="nb-NO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b-NO" dirty="0">
                <a:ea typeface="Verdana" panose="020B0604030504040204" pitchFamily="34" charset="0"/>
                <a:cs typeface="Arial" panose="020B0604020202020204" pitchFamily="34" charset="0"/>
              </a:rPr>
              <a:t>60 år for utvalgte stillingskategorier</a:t>
            </a:r>
            <a:br>
              <a:rPr lang="nb-NO" dirty="0">
                <a:solidFill>
                  <a:srgbClr val="75787B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7" name="Group 6"/>
          <p:cNvGrpSpPr/>
          <p:nvPr/>
        </p:nvGrpSpPr>
        <p:grpSpPr>
          <a:xfrm>
            <a:off x="732798" y="2440782"/>
            <a:ext cx="7894366" cy="2846495"/>
            <a:chOff x="-569413" y="19986"/>
            <a:chExt cx="8387544" cy="2535805"/>
          </a:xfrm>
        </p:grpSpPr>
        <p:sp>
          <p:nvSpPr>
            <p:cNvPr id="8" name="Text Box 237"/>
            <p:cNvSpPr txBox="1"/>
            <p:nvPr/>
          </p:nvSpPr>
          <p:spPr>
            <a:xfrm>
              <a:off x="1062637" y="19986"/>
              <a:ext cx="6755494" cy="58332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900"/>
                </a:lnSpc>
                <a:spcBef>
                  <a:spcPts val="900"/>
                </a:spcBef>
                <a:spcAft>
                  <a:spcPts val="900"/>
                </a:spcAft>
              </a:pPr>
              <a:endParaRPr lang="nb-NO" sz="638" dirty="0">
                <a:solidFill>
                  <a:srgbClr val="75787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413" y="412389"/>
              <a:ext cx="8129088" cy="2143402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3442350" y="5444029"/>
            <a:ext cx="42498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/>
              <a:t>Kilde: Bemanningsmodell (2018). Hentet fra utkast til Utviklingsplan 2035 – Helse Nord</a:t>
            </a:r>
          </a:p>
        </p:txBody>
      </p:sp>
    </p:spTree>
    <p:extLst>
      <p:ext uri="{BB962C8B-B14F-4D97-AF65-F5344CB8AC3E}">
        <p14:creationId xmlns:p14="http://schemas.microsoft.com/office/powerpoint/2010/main" val="12214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Regionale trender - Helgeland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50" dirty="0"/>
              <a:t>Stor vekst i antall innbyggere over 67 år</a:t>
            </a:r>
          </a:p>
          <a:p>
            <a:r>
              <a:rPr lang="nb-NO" sz="1650" dirty="0"/>
              <a:t>Stadig reduksjon i forsørgerbrøken (yrkesaktive/pensjonister)</a:t>
            </a:r>
          </a:p>
          <a:p>
            <a:r>
              <a:rPr lang="nb-NO" sz="1650" dirty="0"/>
              <a:t>Negativ innenlands flytting</a:t>
            </a:r>
          </a:p>
          <a:p>
            <a:r>
              <a:rPr lang="nb-NO" sz="1650" dirty="0"/>
              <a:t>Høy gjennomsnittsalder hos viktige yrkesgrupper i sykehusene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559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Ressursgruppens foreløpige vurderinger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99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Prosjektinnramming                   Konseptfase</a:t>
            </a: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0"/>
            <p:extLst/>
          </p:nvPr>
        </p:nvGraphicFramePr>
        <p:xfrm>
          <a:off x="445232" y="1196752"/>
          <a:ext cx="8229600" cy="259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7" name="Pil høyre 6"/>
          <p:cNvSpPr/>
          <p:nvPr/>
        </p:nvSpPr>
        <p:spPr>
          <a:xfrm>
            <a:off x="4211960" y="65669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461456" y="2477046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936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57360"/>
            <a:ext cx="6858000" cy="1241822"/>
          </a:xfrm>
        </p:spPr>
        <p:txBody>
          <a:bodyPr>
            <a:normAutofit fontScale="92500" lnSpcReduction="20000"/>
          </a:bodyPr>
          <a:lstStyle/>
          <a:p>
            <a:r>
              <a:rPr lang="nb-NO" sz="3300" dirty="0"/>
              <a:t>«Et godt fremtidig sykehustilbud for innbyggerne på Helgeland»</a:t>
            </a:r>
          </a:p>
          <a:p>
            <a:r>
              <a:rPr lang="nb-NO" sz="2100" dirty="0"/>
              <a:t>Dialogkonferanse 25. september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1" y="2063907"/>
            <a:ext cx="8508361" cy="21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 ressursgruppe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2207419"/>
            <a:ext cx="3886200" cy="3263504"/>
          </a:xfrm>
        </p:spPr>
        <p:txBody>
          <a:bodyPr>
            <a:noAutofit/>
          </a:bodyPr>
          <a:lstStyle/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Arne Ketil Hafstad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Tidligere leder av regionalt brukerutvalg Helse Nord RHF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 Haugen 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Lege/sykehusplanlegger, Sykehusbygg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 Medalen 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Institutt for arkitektur og planlegging, NTNU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Andreas Moan 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Prosjektdirektør HSØ, </a:t>
            </a: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 og </a:t>
            </a:r>
            <a:r>
              <a:rPr lang="nb-NO" sz="15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nb-NO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32300" lvl="3" indent="0">
              <a:spcAft>
                <a:spcPts val="0"/>
              </a:spcAft>
              <a:buNone/>
            </a:pPr>
            <a:endParaRPr lang="nb-NO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endParaRPr lang="nb-NO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endParaRPr lang="nb-NO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endParaRPr lang="nb-NO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endParaRPr lang="nb-NO" sz="15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00551" y="2142332"/>
            <a:ext cx="4404122" cy="3263504"/>
          </a:xfrm>
        </p:spPr>
        <p:txBody>
          <a:bodyPr>
            <a:noAutofit/>
          </a:bodyPr>
          <a:lstStyle/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 Tennøy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Forskningsleder, Transportøkonomisk institutt, siv. ing. og </a:t>
            </a:r>
            <a:r>
              <a:rPr lang="nb-NO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Geir Tollåli 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Fagdirektør, Helse Nord RHF, spesialist i gastroenterologi 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Helge Torgersen (leder av ressursgruppen)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Deloitte</a:t>
            </a: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spesialist i anestesiologi, bedriftsøkonom BI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0"/>
              </a:spcAft>
              <a:buNone/>
            </a:pPr>
            <a:r>
              <a:rPr lang="nb-NO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Brynjulf Ystgaard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00" lvl="3" indent="0">
              <a:spcAft>
                <a:spcPts val="450"/>
              </a:spcAft>
              <a:buNone/>
            </a:pP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Overlege, </a:t>
            </a:r>
            <a:r>
              <a:rPr lang="nb-NO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gastrokirurgisk</a:t>
            </a: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avdeling, St. Olavs Hospital </a:t>
            </a:r>
            <a:endParaRPr lang="nb-NO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5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Forenkle – ikke problematisere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50" dirty="0"/>
              <a:t>Den eksterne ressursgruppen skal oppnå effektmålet og resultatmålene ved å bruke sine erfaringer, faglige kunnskap og kompetanse i de vurderingene som skal gjøres. </a:t>
            </a:r>
          </a:p>
          <a:p>
            <a:r>
              <a:rPr lang="nb-NO" sz="1650" dirty="0"/>
              <a:t>Ressursgruppens arbeid er basert på relevant informasjon fra tidligere faser i prosjektet, fra andre relevante prosjekter og fra Nasjonal helse- og sykehusplan. </a:t>
            </a:r>
          </a:p>
          <a:p>
            <a:r>
              <a:rPr lang="nb-NO" sz="1650" dirty="0"/>
              <a:t>Ressursgruppen skal basere arbeidet sitt på bakgrunnen som er beskrevet i denne prosjektplanen og på utredninger som allerede er utført eller bestilt eller som gruppen ser behov for å få utført. </a:t>
            </a:r>
          </a:p>
          <a:p>
            <a:r>
              <a:rPr lang="nb-NO" sz="1650" dirty="0"/>
              <a:t>Lokale ressurser vil være tilgjengelig i faglige spørsmål, inkludert transport og tilgjengelighet.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4365" y="5541170"/>
            <a:ext cx="43186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/>
              <a:t>Kilde:  Prosjektplan og mandat - Helgelandssykehuset 2025 – videreføring av tidligfasen</a:t>
            </a:r>
          </a:p>
        </p:txBody>
      </p:sp>
    </p:spTree>
    <p:extLst>
      <p:ext uri="{BB962C8B-B14F-4D97-AF65-F5344CB8AC3E}">
        <p14:creationId xmlns:p14="http://schemas.microsoft.com/office/powerpoint/2010/main" val="230805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Hovedmål med ressursgruppens arbeid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50" dirty="0"/>
              <a:t>Som prosjektinnramming til konseptfasen skal gruppen i en rapport foreslå tre alternativer, inkludert 0-alternativet, til ny sykehusstruktur på Helgeland, og gi en begrunnet anbefaling av det beste alternativet. </a:t>
            </a:r>
          </a:p>
          <a:p>
            <a:r>
              <a:rPr lang="nb-NO" sz="1650" dirty="0"/>
              <a:t>De 2 forslagene utover 0-alternativet skal være innenfor alternativene gitt av Helse Nord, (2a og 2b-1), men gruppens forslag kan være innenfor samme alternativ, i stedet for ett forslag fra hvert alternativ. Det forutsettes at alternativene blir vurdert likeverdig underveis i arbeidet.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4572001" y="5489972"/>
            <a:ext cx="42106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/>
              <a:t>Kilde: Prosjektplan og mandat - Helgelandssykehuset 2025 – videreføring av tidligfasen</a:t>
            </a:r>
          </a:p>
        </p:txBody>
      </p:sp>
    </p:spTree>
    <p:extLst>
      <p:ext uri="{BB962C8B-B14F-4D97-AF65-F5344CB8AC3E}">
        <p14:creationId xmlns:p14="http://schemas.microsoft.com/office/powerpoint/2010/main" val="8314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Nasjonale trender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650" dirty="0"/>
              <a:t>Pasientperspektivet vil styrkes med tydelig fokus på pasientsikkerhet og pasientmedvirkning</a:t>
            </a:r>
          </a:p>
          <a:p>
            <a:r>
              <a:rPr lang="nb-NO" sz="1650" dirty="0"/>
              <a:t>Økningen i antall eldre vil gi økning i antall pasienter med bl. a. kreft og kroniske sykdommer</a:t>
            </a:r>
          </a:p>
          <a:p>
            <a:r>
              <a:rPr lang="nb-NO" sz="1650" dirty="0"/>
              <a:t>Urbanisering forventes å fortsette, og den forventes å være sterkere for yngre personer enn for eldre</a:t>
            </a:r>
          </a:p>
          <a:p>
            <a:r>
              <a:rPr lang="nb-NO" sz="1650" dirty="0"/>
              <a:t>Rask kunnskapsutvikling gjør det nødvendig å ta i bruk nye teknikker,  behandlingsmetoder og medikamenter</a:t>
            </a:r>
          </a:p>
          <a:p>
            <a:r>
              <a:rPr lang="nb-NO" sz="1650" dirty="0"/>
              <a:t>Informasjonsteknologien gir nye muligheter for bedre kvalitet i utredning, behandling, observasjon og kommunikasjon</a:t>
            </a:r>
          </a:p>
          <a:p>
            <a:r>
              <a:rPr lang="nb-NO" sz="1650" dirty="0"/>
              <a:t>Bedre samhandling mellom sykehus og kommunehelsetjeneste gir grunnlag for endring i oppgavefordelingen</a:t>
            </a:r>
          </a:p>
        </p:txBody>
      </p:sp>
    </p:spTree>
    <p:extLst>
      <p:ext uri="{BB962C8B-B14F-4D97-AF65-F5344CB8AC3E}">
        <p14:creationId xmlns:p14="http://schemas.microsoft.com/office/powerpoint/2010/main" val="340235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40556"/>
          </a:xfrm>
        </p:spPr>
        <p:txBody>
          <a:bodyPr/>
          <a:lstStyle/>
          <a:p>
            <a:r>
              <a:rPr lang="nb-NO" dirty="0"/>
              <a:t>Framskrevet befolkningsgrunnlag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70100" y="2446944"/>
          <a:ext cx="4889501" cy="195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522">
                  <a:extLst>
                    <a:ext uri="{9D8B030D-6E8A-4147-A177-3AD203B41FA5}">
                      <a16:colId xmlns:a16="http://schemas.microsoft.com/office/drawing/2014/main" val="2596694329"/>
                    </a:ext>
                  </a:extLst>
                </a:gridCol>
                <a:gridCol w="1311490">
                  <a:extLst>
                    <a:ext uri="{9D8B030D-6E8A-4147-A177-3AD203B41FA5}">
                      <a16:colId xmlns:a16="http://schemas.microsoft.com/office/drawing/2014/main" val="1355177392"/>
                    </a:ext>
                  </a:extLst>
                </a:gridCol>
                <a:gridCol w="1311490">
                  <a:extLst>
                    <a:ext uri="{9D8B030D-6E8A-4147-A177-3AD203B41FA5}">
                      <a16:colId xmlns:a16="http://schemas.microsoft.com/office/drawing/2014/main" val="3417367347"/>
                    </a:ext>
                  </a:extLst>
                </a:gridCol>
              </a:tblGrid>
              <a:tr h="391991">
                <a:tc>
                  <a:txBody>
                    <a:bodyPr/>
                    <a:lstStyle/>
                    <a:p>
                      <a:r>
                        <a:rPr lang="nb-NO" sz="1800" dirty="0"/>
                        <a:t>Sykehusområde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2040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2017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9932251"/>
                  </a:ext>
                </a:extLst>
              </a:tr>
              <a:tr h="391991">
                <a:tc>
                  <a:txBody>
                    <a:bodyPr/>
                    <a:lstStyle/>
                    <a:p>
                      <a:r>
                        <a:rPr lang="nb-NO" sz="1800" dirty="0"/>
                        <a:t>Mo i Rana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35182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33797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3475377"/>
                  </a:ext>
                </a:extLst>
              </a:tr>
              <a:tr h="391991">
                <a:tc>
                  <a:txBody>
                    <a:bodyPr/>
                    <a:lstStyle/>
                    <a:p>
                      <a:r>
                        <a:rPr lang="nb-NO" sz="1800" dirty="0"/>
                        <a:t>Mosjøen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16195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16339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8009828"/>
                  </a:ext>
                </a:extLst>
              </a:tr>
              <a:tr h="391991">
                <a:tc>
                  <a:txBody>
                    <a:bodyPr/>
                    <a:lstStyle/>
                    <a:p>
                      <a:r>
                        <a:rPr lang="nb-NO" sz="1800" dirty="0"/>
                        <a:t>Sandnessjøen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29248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26999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6587714"/>
                  </a:ext>
                </a:extLst>
              </a:tr>
              <a:tr h="391991">
                <a:tc>
                  <a:txBody>
                    <a:bodyPr/>
                    <a:lstStyle/>
                    <a:p>
                      <a:r>
                        <a:rPr lang="nb-NO" sz="1800" dirty="0"/>
                        <a:t>Sum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80625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77135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068809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64670" y="5591175"/>
            <a:ext cx="14590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/>
              <a:t>Kilde: Statistisk Sentralbyrå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" y="1690336"/>
            <a:ext cx="410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Framskrevet til 2040 og pr. 4. kvartal 2017</a:t>
            </a:r>
          </a:p>
        </p:txBody>
      </p:sp>
    </p:spTree>
    <p:extLst>
      <p:ext uri="{BB962C8B-B14F-4D97-AF65-F5344CB8AC3E}">
        <p14:creationId xmlns:p14="http://schemas.microsoft.com/office/powerpoint/2010/main" val="4327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4" y="1225550"/>
            <a:ext cx="7886700" cy="499666"/>
          </a:xfrm>
        </p:spPr>
        <p:txBody>
          <a:bodyPr>
            <a:noAutofit/>
          </a:bodyPr>
          <a:lstStyle/>
          <a:p>
            <a:r>
              <a:rPr lang="nb-NO" dirty="0"/>
              <a:t>Netto innenlandsk flytting, Helgeland</a:t>
            </a:r>
          </a:p>
        </p:txBody>
      </p:sp>
      <p:graphicFrame>
        <p:nvGraphicFramePr>
          <p:cNvPr id="5" name="Content Placeholder 4" descr="&lt;?xml version=&quot;1.0&quot; encoding=&quot;utf-16&quot;?&gt;&#10;&lt;ChartInfo xmlns:xsi=&quot;http://www.w3.org/2001/XMLSchema-instance&quot; xmlns:xsd=&quot;http://www.w3.org/2001/XMLSchema&quot;&gt;&#10;  &lt;SubtitleFontSize&gt;5&lt;/SubtitleFontSize&gt;&#10;  &lt;FunctionHistory /&gt;&#10;  &lt;TypeSet&gt;true&lt;/TypeSet&gt;&#10;  &lt;ChartType&gt;51&lt;/ChartType&gt;&#10;  &lt;UsedPath&gt;C:\ProgramData\OfficeExtensions\Content\CorporateCharts\Column Chart&lt;/UsedPath&gt;&#10;&lt;/ChartInfo&gt;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62724" y="2004616"/>
          <a:ext cx="76140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43069" y="2426668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2925" y="24266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2362" y="24266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8390" y="24266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418" y="24266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7110" y="24266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6291" y="2426668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8984" y="2426668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026" y="2427635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/>
              <a:t>2009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3870" y="5438774"/>
            <a:ext cx="14590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/>
              <a:t>Kilde: Statistisk Sentralbyrå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4449" y="17252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2008-2017</a:t>
            </a:r>
          </a:p>
        </p:txBody>
      </p:sp>
    </p:spTree>
    <p:extLst>
      <p:ext uri="{BB962C8B-B14F-4D97-AF65-F5344CB8AC3E}">
        <p14:creationId xmlns:p14="http://schemas.microsoft.com/office/powerpoint/2010/main" val="2115671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t4LXQtRJ6P3xAbfh_A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FwffGUTwaI17FLMEzX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iet2i5Sjix5_OX.Ugf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LLmX.EQayVdjtYJ56f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0zBf4sTFu03.Gx7wY0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EB169A87453445ACBDFA60503FA40E" ma:contentTypeVersion="23" ma:contentTypeDescription="Opprett et nytt dokument." ma:contentTypeScope="" ma:versionID="8cefe597a89b17a94bb93b402e2b2b2a">
  <xsd:schema xmlns:xsd="http://www.w3.org/2001/XMLSchema" xmlns:xs="http://www.w3.org/2001/XMLSchema" xmlns:p="http://schemas.microsoft.com/office/2006/metadata/properties" xmlns:ns1="http://schemas.microsoft.com/sharepoint/v3" xmlns:ns2="f9da90df-27cb-450d-967e-c4378a4f0326" targetNamespace="http://schemas.microsoft.com/office/2006/metadata/properties" ma:root="true" ma:fieldsID="2985c7e7939ea41cebc2f7d68976123b" ns1:_="" ns2:_="">
    <xsd:import namespace="http://schemas.microsoft.com/sharepoint/v3"/>
    <xsd:import namespace="f9da90df-27cb-450d-967e-c4378a4f03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a90df-27cb-450d-967e-c4378a4f032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02674acb-5c9b-4f25-ba24-ee88e70a79d9}" ma:internalName="TaxCatchAll" ma:showField="CatchAllData" ma:web="f9da90df-27cb-450d-967e-c4378a4f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02674acb-5c9b-4f25-ba24-ee88e70a79d9}" ma:internalName="TaxCatchAllLabel" ma:readOnly="true" ma:showField="CatchAllDataLabel" ma:web="f9da90df-27cb-450d-967e-c4378a4f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9da90df-27cb-450d-967e-c4378a4f0326">
      <Terms xmlns="http://schemas.microsoft.com/office/infopath/2007/PartnerControls"/>
    </TaxKeywordTaxHTField>
    <PublishingExpirationDate xmlns="http://schemas.microsoft.com/sharepoint/v3" xsi:nil="true"/>
    <TaxCatchAll xmlns="f9da90df-27cb-450d-967e-c4378a4f0326"/>
    <PublishingStartDate xmlns="http://schemas.microsoft.com/sharepoint/v3" xsi:nil="true"/>
    <FNSPRollUpIngress xmlns="f9da90df-27cb-450d-967e-c4378a4f0326" xsi:nil="true"/>
  </documentManagement>
</p:properties>
</file>

<file path=customXml/itemProps1.xml><?xml version="1.0" encoding="utf-8"?>
<ds:datastoreItem xmlns:ds="http://schemas.openxmlformats.org/officeDocument/2006/customXml" ds:itemID="{F3573E75-81F6-46AD-BDAE-0F3E30AFCB36}"/>
</file>

<file path=customXml/itemProps2.xml><?xml version="1.0" encoding="utf-8"?>
<ds:datastoreItem xmlns:ds="http://schemas.openxmlformats.org/officeDocument/2006/customXml" ds:itemID="{6AC9E512-E374-4C9F-A0B2-04161556907A}"/>
</file>

<file path=customXml/itemProps3.xml><?xml version="1.0" encoding="utf-8"?>
<ds:datastoreItem xmlns:ds="http://schemas.openxmlformats.org/officeDocument/2006/customXml" ds:itemID="{0155EA98-6E6C-4144-B8DF-466B37E84D42}"/>
</file>

<file path=docProps/app.xml><?xml version="1.0" encoding="utf-8"?>
<Properties xmlns="http://schemas.openxmlformats.org/officeDocument/2006/extended-properties" xmlns:vt="http://schemas.openxmlformats.org/officeDocument/2006/docPropsVTypes">
  <Template>HSYK felles</Template>
  <TotalTime>5</TotalTime>
  <Words>725</Words>
  <Application>Microsoft Office PowerPoint</Application>
  <PresentationFormat>Skjermfremvisning (4:3)</PresentationFormat>
  <Paragraphs>201</Paragraphs>
  <Slides>14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Cambria</vt:lpstr>
      <vt:lpstr>ScalaSans</vt:lpstr>
      <vt:lpstr>Times New Roman</vt:lpstr>
      <vt:lpstr>Verdana</vt:lpstr>
      <vt:lpstr>Office-tema</vt:lpstr>
      <vt:lpstr>think-cell Slide</vt:lpstr>
      <vt:lpstr>Velkommen til dialogkonferanse</vt:lpstr>
      <vt:lpstr>Prosjektinnramming                   Konseptfase</vt:lpstr>
      <vt:lpstr>PowerPoint-presentasjon</vt:lpstr>
      <vt:lpstr>Ekstern ressursgruppe</vt:lpstr>
      <vt:lpstr>Forenkle – ikke problematisere</vt:lpstr>
      <vt:lpstr>Hovedmål med ressursgruppens arbeid</vt:lpstr>
      <vt:lpstr>Nasjonale trender</vt:lpstr>
      <vt:lpstr>Framskrevet befolkningsgrunnlag </vt:lpstr>
      <vt:lpstr>Netto innenlandsk flytting, Helgeland</vt:lpstr>
      <vt:lpstr>Befolkningsprognoser fordelt på aldersgrupper per lokalsykehusområdene</vt:lpstr>
      <vt:lpstr>Forholdet mellom yrkesaktive og pensjonister for foretakene i Nord-Norge  </vt:lpstr>
      <vt:lpstr>Aldersfordeling og andel månedsverk over  60 år for utvalgte stillingskategorier </vt:lpstr>
      <vt:lpstr>Regionale trender - Helgeland</vt:lpstr>
      <vt:lpstr>Ressursgruppens foreløpige vurderinger</vt:lpstr>
    </vt:vector>
  </TitlesOfParts>
  <Company>Helse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dialogkonferanse</dc:title>
  <dc:creator>Myrvang Merethe</dc:creator>
  <cp:keywords>_£Bilde</cp:keywords>
  <cp:lastModifiedBy>Dell</cp:lastModifiedBy>
  <cp:revision>2</cp:revision>
  <cp:lastPrinted>2018-09-24T10:45:50Z</cp:lastPrinted>
  <dcterms:created xsi:type="dcterms:W3CDTF">2018-09-24T10:40:45Z</dcterms:created>
  <dcterms:modified xsi:type="dcterms:W3CDTF">2018-09-25T05:53:24Z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0x010100DCEB169A87453445ACBDFA60503FA40E</vt:lpwstr>
  </property>
</Properties>
</file>