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6858000" cy="9906000" type="A4"/>
  <p:notesSz cx="6797675" cy="99266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313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9"/>
    <p:restoredTop sz="93003"/>
  </p:normalViewPr>
  <p:slideViewPr>
    <p:cSldViewPr snapToGrid="0" snapToObjects="1">
      <p:cViewPr varScale="1">
        <p:scale>
          <a:sx n="85" d="100"/>
          <a:sy n="85" d="100"/>
        </p:scale>
        <p:origin x="2976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56AC6-8157-4E72-9EC2-C1D57752FA50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0B0A56-5149-4BD7-815B-27ECB5A7EBB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526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CED3C8-8A71-430F-8B48-6E24B09C08CC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297E35-48E9-4116-BC26-D88D01E46EE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5356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ctrTitle"/>
          </p:nvPr>
        </p:nvSpPr>
        <p:spPr>
          <a:xfrm>
            <a:off x="477028" y="1836390"/>
            <a:ext cx="5890869" cy="1050672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1"/>
          </p:nvPr>
        </p:nvSpPr>
        <p:spPr>
          <a:xfrm>
            <a:off x="47702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9" name="Plassholder for innhold 2"/>
          <p:cNvSpPr>
            <a:spLocks noGrp="1"/>
          </p:cNvSpPr>
          <p:nvPr>
            <p:ph idx="12"/>
          </p:nvPr>
        </p:nvSpPr>
        <p:spPr>
          <a:xfrm>
            <a:off x="3501008" y="3152912"/>
            <a:ext cx="2866889" cy="32443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477027" y="1175961"/>
            <a:ext cx="5890869" cy="552701"/>
          </a:xfrm>
        </p:spPr>
        <p:txBody>
          <a:bodyPr/>
          <a:lstStyle>
            <a:lvl1pPr marL="0" indent="0" algn="l">
              <a:buFontTx/>
              <a:buNone/>
              <a:defRPr sz="140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/>
          </p:nvPr>
        </p:nvSpPr>
        <p:spPr>
          <a:xfrm>
            <a:off x="726061" y="6738256"/>
            <a:ext cx="5517570" cy="197561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03E30-FA34-4059-8859-47E0EF726EB2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1CEFA-FA17-46B4-B050-88AFFBB210B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129EA2-A4A8-493C-AF22-8F1D88263567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58BE9-771F-4C01-A69D-F37A2548E9A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45649F-928D-4470-9AE6-50C38CB41992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85A78-8621-490C-B213-366FFF725E5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5DC2-B4D1-4850-8BF9-3BF81D0D760C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72DFF-D880-4803-B7F9-D800EB6D626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F6687D-443D-4D64-8E78-811597C7B693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EE48-D429-4DBA-8953-8742DFE3730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581363-C4AE-41E7-A70A-162C060A77B5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728A4-744C-4C7A-BE79-9A4D32B19F50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2FE1C-AF07-4529-A1A2-CF6D681DF4E4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0A1EE3-0C7F-4A06-8B3F-40E4331EC02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15B574-9120-4D93-B361-B03493FAFBF2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C04B-2173-478D-A486-CFCEE603BB8E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915576-AFE6-47BA-8FA5-EA0CE66DCFBD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0E52B-E9C0-43B8-BB9B-1EA56F6CC57B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AF9BE-4EEB-4567-823C-4D580BE3784E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6549A-8CA7-4AE5-A15C-89DB98ED8C39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1591CB-DFEC-4A6A-96EB-EBF1AF9E779C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CEF52-FE7D-4226-869A-D9B39C7B9CE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e 1"/>
          <p:cNvGrpSpPr>
            <a:grpSpLocks/>
          </p:cNvGrpSpPr>
          <p:nvPr/>
        </p:nvGrpSpPr>
        <p:grpSpPr bwMode="auto">
          <a:xfrm>
            <a:off x="390525" y="6648450"/>
            <a:ext cx="5999163" cy="2200275"/>
            <a:chOff x="390525" y="1027113"/>
            <a:chExt cx="5999163" cy="2200275"/>
          </a:xfrm>
        </p:grpSpPr>
        <p:sp>
          <p:nvSpPr>
            <p:cNvPr id="34" name="Rektangel 33"/>
            <p:cNvSpPr/>
            <p:nvPr/>
          </p:nvSpPr>
          <p:spPr>
            <a:xfrm>
              <a:off x="460375" y="1027113"/>
              <a:ext cx="5929313" cy="2200275"/>
            </a:xfrm>
            <a:prstGeom prst="rect">
              <a:avLst/>
            </a:prstGeom>
            <a:noFill/>
            <a:ln>
              <a:solidFill>
                <a:srgbClr val="E46C0A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40" name="Gruppe 34"/>
            <p:cNvGrpSpPr>
              <a:grpSpLocks/>
            </p:cNvGrpSpPr>
            <p:nvPr/>
          </p:nvGrpSpPr>
          <p:grpSpPr bwMode="auto">
            <a:xfrm>
              <a:off x="390525" y="1354138"/>
              <a:ext cx="139700" cy="319087"/>
              <a:chOff x="2648503" y="2040352"/>
              <a:chExt cx="465298" cy="1071148"/>
            </a:xfrm>
          </p:grpSpPr>
          <p:sp>
            <p:nvSpPr>
              <p:cNvPr id="36" name="Rektangel 35"/>
              <p:cNvSpPr/>
              <p:nvPr/>
            </p:nvSpPr>
            <p:spPr>
              <a:xfrm>
                <a:off x="2764828" y="2413389"/>
                <a:ext cx="232649" cy="3463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2674942" y="2701161"/>
                <a:ext cx="412423" cy="41034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2648503" y="2040352"/>
                <a:ext cx="465298" cy="463634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2696092" y="2088316"/>
                <a:ext cx="370123" cy="3677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2764828" y="2157592"/>
                <a:ext cx="232649" cy="234481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41" name="Rektangel 40"/>
          <p:cNvSpPr/>
          <p:nvPr/>
        </p:nvSpPr>
        <p:spPr>
          <a:xfrm>
            <a:off x="1281113" y="0"/>
            <a:ext cx="4287837" cy="796925"/>
          </a:xfrm>
          <a:prstGeom prst="rect">
            <a:avLst/>
          </a:prstGeom>
          <a:solidFill>
            <a:srgbClr val="005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1028" name="Bilde 11" descr="03-LM-logo-ORIGI-hvit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8688" y="160338"/>
            <a:ext cx="24415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9" name="Gruppe 2"/>
          <p:cNvGrpSpPr>
            <a:grpSpLocks/>
          </p:cNvGrpSpPr>
          <p:nvPr/>
        </p:nvGrpSpPr>
        <p:grpSpPr bwMode="auto">
          <a:xfrm>
            <a:off x="293688" y="750888"/>
            <a:ext cx="6292850" cy="130175"/>
            <a:chOff x="293688" y="919162"/>
            <a:chExt cx="6292850" cy="130175"/>
          </a:xfrm>
        </p:grpSpPr>
        <p:cxnSp>
          <p:nvCxnSpPr>
            <p:cNvPr id="35" name="Rett linje 34"/>
            <p:cNvCxnSpPr/>
            <p:nvPr/>
          </p:nvCxnSpPr>
          <p:spPr bwMode="auto">
            <a:xfrm>
              <a:off x="328613" y="977899"/>
              <a:ext cx="6040437" cy="0"/>
            </a:xfrm>
            <a:prstGeom prst="line">
              <a:avLst/>
            </a:prstGeom>
            <a:ln w="6350" cmpd="sng">
              <a:solidFill>
                <a:srgbClr val="E0793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Ellipse 41"/>
            <p:cNvSpPr/>
            <p:nvPr/>
          </p:nvSpPr>
          <p:spPr bwMode="auto">
            <a:xfrm>
              <a:off x="293688" y="942974"/>
              <a:ext cx="69850" cy="69850"/>
            </a:xfrm>
            <a:prstGeom prst="ellipse">
              <a:avLst/>
            </a:prstGeom>
            <a:solidFill>
              <a:srgbClr val="005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grpSp>
          <p:nvGrpSpPr>
            <p:cNvPr id="1033" name="Gruppe 7"/>
            <p:cNvGrpSpPr>
              <a:grpSpLocks/>
            </p:cNvGrpSpPr>
            <p:nvPr/>
          </p:nvGrpSpPr>
          <p:grpSpPr bwMode="auto">
            <a:xfrm rot="5400000">
              <a:off x="6371413" y="834212"/>
              <a:ext cx="130175" cy="300075"/>
              <a:chOff x="2648503" y="2040352"/>
              <a:chExt cx="465298" cy="1071148"/>
            </a:xfrm>
          </p:grpSpPr>
          <p:sp>
            <p:nvSpPr>
              <p:cNvPr id="44" name="Rektangel 43"/>
              <p:cNvSpPr/>
              <p:nvPr/>
            </p:nvSpPr>
            <p:spPr>
              <a:xfrm>
                <a:off x="2688222" y="2488026"/>
                <a:ext cx="238323" cy="3456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2603106" y="2771362"/>
                <a:ext cx="408554" cy="413670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6" name="Ellipse 45"/>
              <p:cNvSpPr/>
              <p:nvPr/>
            </p:nvSpPr>
            <p:spPr>
              <a:xfrm>
                <a:off x="2574734" y="2034687"/>
                <a:ext cx="465298" cy="464673"/>
              </a:xfrm>
              <a:prstGeom prst="ellipse">
                <a:avLst/>
              </a:prstGeom>
              <a:solidFill>
                <a:srgbClr val="E4792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2625806" y="2085686"/>
                <a:ext cx="363159" cy="3626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2688222" y="2148022"/>
                <a:ext cx="238323" cy="238003"/>
              </a:xfrm>
              <a:prstGeom prst="ellipse">
                <a:avLst/>
              </a:prstGeom>
              <a:solidFill>
                <a:srgbClr val="00507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/>
              </a:p>
            </p:txBody>
          </p:sp>
        </p:grpSp>
      </p:grpSp>
      <p:sp>
        <p:nvSpPr>
          <p:cNvPr id="1030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60375" y="2673350"/>
            <a:ext cx="5929313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500" b="1" kern="1200">
          <a:solidFill>
            <a:srgbClr val="14131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41313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chemeClr val="accent2"/>
        </a:buClr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defRPr sz="1200" kern="1200">
          <a:solidFill>
            <a:srgbClr val="141313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2051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35A575-01FF-4933-85FE-DF96A7D1CA84}" type="datetimeFigureOut">
              <a:rPr lang="nb-NO"/>
              <a:pPr/>
              <a:t>31.01.2024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FC65CE0-93DF-4DCF-A09E-1256D9CA5134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solberg@bronnoy.kommune.no" TargetMode="External"/><Relationship Id="rId2" Type="http://schemas.openxmlformats.org/officeDocument/2006/relationships/hyperlink" Target="mailto:silje.victoria.engen@rodoy.kommune.n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kristin.morkved@somna.kommune.no" TargetMode="External"/><Relationship Id="rId4" Type="http://schemas.openxmlformats.org/officeDocument/2006/relationships/hyperlink" Target="mailto:Kjersti.Jensen@vefsn.kommune.n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/>
          <p:cNvSpPr>
            <a:spLocks noGrp="1"/>
          </p:cNvSpPr>
          <p:nvPr>
            <p:ph type="ctrTitle"/>
          </p:nvPr>
        </p:nvSpPr>
        <p:spPr bwMode="auto">
          <a:xfrm>
            <a:off x="476250" y="1176339"/>
            <a:ext cx="5891213" cy="897906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2400" dirty="0"/>
              <a:t>Vi vil gjerne invitere deg/dere til </a:t>
            </a:r>
            <a:r>
              <a:rPr lang="nb-NO" sz="2400" dirty="0">
                <a:solidFill>
                  <a:srgbClr val="FF6600"/>
                </a:solidFill>
              </a:rPr>
              <a:t>Mestringstreff på Helgeland!</a:t>
            </a:r>
          </a:p>
        </p:txBody>
      </p:sp>
      <p:sp>
        <p:nvSpPr>
          <p:cNvPr id="16386" name="Plassholder for innhold 2"/>
          <p:cNvSpPr>
            <a:spLocks noGrp="1"/>
          </p:cNvSpPr>
          <p:nvPr>
            <p:ph idx="11"/>
          </p:nvPr>
        </p:nvSpPr>
        <p:spPr>
          <a:xfrm>
            <a:off x="465930" y="2182506"/>
            <a:ext cx="2952750" cy="4450982"/>
          </a:xfrm>
        </p:spPr>
        <p:txBody>
          <a:bodyPr/>
          <a:lstStyle/>
          <a:p>
            <a:pPr marL="0" indent="0"/>
            <a:r>
              <a:rPr lang="nb-NO" sz="1100" dirty="0"/>
              <a:t>Er du over 18 år og lever med  helseutfordringer som påvirker hverdagen?  Eller er du pårørende til noen med helseplager?</a:t>
            </a:r>
          </a:p>
          <a:p>
            <a:pPr marL="0" indent="0"/>
            <a:endParaRPr lang="nb-NO" sz="1100" dirty="0"/>
          </a:p>
          <a:p>
            <a:pPr marL="0" indent="0"/>
            <a:r>
              <a:rPr lang="nb-NO" sz="1100" dirty="0"/>
              <a:t>Ønsker du å få mer kunnskap om hvordan håndtere utfordringene på en god måte, </a:t>
            </a:r>
          </a:p>
          <a:p>
            <a:pPr marL="0" indent="0"/>
            <a:r>
              <a:rPr lang="nb-NO" sz="1100" dirty="0"/>
              <a:t>med vekt på det som er viktig for deg? </a:t>
            </a:r>
          </a:p>
          <a:p>
            <a:pPr marL="0" indent="0"/>
            <a:endParaRPr lang="nb-NO" sz="1100" dirty="0"/>
          </a:p>
          <a:p>
            <a:pPr marL="0" indent="0"/>
            <a:r>
              <a:rPr lang="nb-NO" sz="1100" dirty="0"/>
              <a:t>Tenker du at det kan være nyttig å treffe andre og dele erfaringer om mestring og muligheter?</a:t>
            </a:r>
          </a:p>
          <a:p>
            <a:pPr marL="0" indent="0"/>
            <a:endParaRPr lang="nb-NO" sz="1400" dirty="0"/>
          </a:p>
          <a:p>
            <a:pPr marL="0" indent="0"/>
            <a:r>
              <a:rPr lang="nb-NO" dirty="0"/>
              <a:t>Hvis du svarer ja på noen av spørsmålene ovenfor, </a:t>
            </a:r>
          </a:p>
          <a:p>
            <a:pPr marL="0" indent="0"/>
            <a:r>
              <a:rPr lang="nb-NO" dirty="0"/>
              <a:t>meld deg på </a:t>
            </a:r>
            <a:r>
              <a:rPr lang="nb-NO" b="1" dirty="0"/>
              <a:t>Mestringstreff</a:t>
            </a:r>
            <a:r>
              <a:rPr lang="nb-NO" dirty="0"/>
              <a:t>!</a:t>
            </a:r>
          </a:p>
          <a:p>
            <a:pPr marL="0" indent="0"/>
            <a:endParaRPr lang="nb-NO" sz="1400" dirty="0">
              <a:solidFill>
                <a:srgbClr val="FF6600"/>
              </a:solidFill>
            </a:endParaRPr>
          </a:p>
          <a:p>
            <a:pPr marL="0" indent="0"/>
            <a:r>
              <a:rPr lang="nb-NO" b="1" dirty="0">
                <a:solidFill>
                  <a:srgbClr val="FF6600"/>
                </a:solidFill>
              </a:rPr>
              <a:t>Tema på samlingene blir</a:t>
            </a:r>
          </a:p>
          <a:p>
            <a:pPr marL="0" indent="0"/>
            <a:r>
              <a:rPr lang="nb-NO" sz="1000" dirty="0"/>
              <a:t>1. Hva er mestring?</a:t>
            </a:r>
          </a:p>
          <a:p>
            <a:pPr marL="0" indent="0"/>
            <a:r>
              <a:rPr lang="nb-NO" sz="1000" dirty="0"/>
              <a:t>2. Sammenheng mellom tanker, følelser og</a:t>
            </a:r>
          </a:p>
          <a:p>
            <a:pPr marL="0" indent="0"/>
            <a:r>
              <a:rPr lang="nb-NO" sz="1000" dirty="0"/>
              <a:t>    handling.</a:t>
            </a:r>
          </a:p>
          <a:p>
            <a:pPr marL="0" indent="0"/>
            <a:r>
              <a:rPr lang="nb-NO" sz="1000" dirty="0"/>
              <a:t>3. Kommunikasjon og samspill</a:t>
            </a:r>
          </a:p>
          <a:p>
            <a:pPr marL="0" indent="0"/>
            <a:r>
              <a:rPr lang="nb-NO" sz="1000" dirty="0"/>
              <a:t>4. Mestringsstrategier, mestringstro og egne </a:t>
            </a:r>
          </a:p>
          <a:p>
            <a:pPr marL="0" indent="0"/>
            <a:r>
              <a:rPr lang="nb-NO" sz="1000" dirty="0"/>
              <a:t>    ressurser.</a:t>
            </a:r>
          </a:p>
          <a:p>
            <a:pPr marL="0" indent="0"/>
            <a:r>
              <a:rPr lang="nb-NO" sz="1000" dirty="0"/>
              <a:t>5. Motivasjon, ønsket endring og muligheter</a:t>
            </a:r>
          </a:p>
          <a:p>
            <a:pPr marL="0" indent="0"/>
            <a:r>
              <a:rPr lang="nb-NO" sz="1000" dirty="0"/>
              <a:t>    fremover.</a:t>
            </a:r>
            <a:endParaRPr lang="nb-NO" dirty="0"/>
          </a:p>
          <a:p>
            <a:pPr marL="0" indent="0"/>
            <a:endParaRPr lang="nb-NO" dirty="0"/>
          </a:p>
        </p:txBody>
      </p:sp>
      <p:sp>
        <p:nvSpPr>
          <p:cNvPr id="16387" name="Plassholder for innhold 3"/>
          <p:cNvSpPr>
            <a:spLocks noGrp="1"/>
          </p:cNvSpPr>
          <p:nvPr>
            <p:ph idx="12"/>
          </p:nvPr>
        </p:nvSpPr>
        <p:spPr>
          <a:xfrm>
            <a:off x="3797300" y="2428228"/>
            <a:ext cx="2570163" cy="3733578"/>
          </a:xfrm>
        </p:spPr>
        <p:txBody>
          <a:bodyPr/>
          <a:lstStyle/>
          <a:p>
            <a:pPr marL="0" indent="0"/>
            <a:r>
              <a:rPr lang="nb-NO" b="1" i="1" dirty="0">
                <a:solidFill>
                  <a:srgbClr val="FF6600"/>
                </a:solidFill>
              </a:rPr>
              <a:t>Jeg er jo så mye mer enn mine helseplager</a:t>
            </a:r>
            <a:r>
              <a:rPr lang="nb-NO" b="1" i="1" dirty="0">
                <a:solidFill>
                  <a:srgbClr val="FF6600"/>
                </a:solidFill>
                <a:sym typeface="Wingdings" panose="05000000000000000000" pitchFamily="2" charset="2"/>
              </a:rPr>
              <a:t> </a:t>
            </a:r>
          </a:p>
          <a:p>
            <a:pPr marL="0" indent="0"/>
            <a:r>
              <a:rPr lang="nb-NO" b="1" i="1" dirty="0">
                <a:solidFill>
                  <a:srgbClr val="FF6600"/>
                </a:solidFill>
                <a:sym typeface="Wingdings" panose="05000000000000000000" pitchFamily="2" charset="2"/>
              </a:rPr>
              <a:t>Hva kan jeg gjøre for å ha et godt liv med mine helseutfordringer?</a:t>
            </a:r>
            <a:endParaRPr lang="nb-NO" b="1" i="1" dirty="0">
              <a:solidFill>
                <a:srgbClr val="FF6600"/>
              </a:solidFill>
            </a:endParaRPr>
          </a:p>
        </p:txBody>
      </p:sp>
      <p:sp>
        <p:nvSpPr>
          <p:cNvPr id="16389" name="Plassholder for innhold 5"/>
          <p:cNvSpPr>
            <a:spLocks noGrp="1"/>
          </p:cNvSpPr>
          <p:nvPr>
            <p:ph idx="13"/>
          </p:nvPr>
        </p:nvSpPr>
        <p:spPr>
          <a:xfrm>
            <a:off x="465930" y="6633487"/>
            <a:ext cx="5926139" cy="2231379"/>
          </a:xfrm>
        </p:spPr>
        <p:txBody>
          <a:bodyPr/>
          <a:lstStyle/>
          <a:p>
            <a:pPr marL="0" indent="0"/>
            <a:r>
              <a:rPr lang="nb-NO" sz="1050" b="1" dirty="0"/>
              <a:t>Praktisk informasjon:</a:t>
            </a:r>
          </a:p>
          <a:p>
            <a:pPr marL="0" indent="0"/>
            <a:r>
              <a:rPr lang="nb-NO" sz="1000" dirty="0"/>
              <a:t>5 samlinger med fysisk oppmøte i egen kommunal gruppe. Alle dagene fra klokken 12.30 – 15.00.</a:t>
            </a:r>
          </a:p>
          <a:p>
            <a:pPr marL="0" indent="0"/>
            <a:r>
              <a:rPr lang="nb-NO" sz="1050" b="1" dirty="0"/>
              <a:t>Sted</a:t>
            </a:r>
            <a:r>
              <a:rPr lang="nb-NO" sz="1050" dirty="0"/>
              <a:t>: </a:t>
            </a:r>
            <a:r>
              <a:rPr lang="nb-NO" sz="1000" dirty="0"/>
              <a:t>Vefsn, Rødøy, Brønnøy og Sømna kommune.</a:t>
            </a:r>
          </a:p>
          <a:p>
            <a:pPr marL="0" indent="0"/>
            <a:r>
              <a:rPr lang="nb-NO" sz="1050" b="1" dirty="0"/>
              <a:t>Datoer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16.oktober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23 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30 oktober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06 november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000" dirty="0"/>
              <a:t>13 november</a:t>
            </a:r>
          </a:p>
          <a:p>
            <a:pPr marL="0" indent="0"/>
            <a:r>
              <a:rPr lang="nb-NO" sz="1050" b="1" dirty="0">
                <a:solidFill>
                  <a:schemeClr val="accent2"/>
                </a:solidFill>
              </a:rPr>
              <a:t>Påmelding innen 25 september 2024.</a:t>
            </a:r>
          </a:p>
          <a:p>
            <a:pPr marL="0" indent="0"/>
            <a:r>
              <a:rPr lang="nb-NO" sz="1000" b="1" dirty="0"/>
              <a:t>Rødøy kommune</a:t>
            </a:r>
            <a:r>
              <a:rPr lang="nb-NO" sz="1000" dirty="0"/>
              <a:t>, Silje Engen, </a:t>
            </a:r>
            <a:r>
              <a:rPr lang="nb-NO" sz="1000" dirty="0">
                <a:hlinkClick r:id="rId2"/>
              </a:rPr>
              <a:t>silje.victoria.engen@rodoy.kommune.no</a:t>
            </a:r>
            <a:r>
              <a:rPr lang="nb-NO" sz="1000" dirty="0"/>
              <a:t>         </a:t>
            </a:r>
            <a:r>
              <a:rPr lang="nb-NO" sz="1000" dirty="0" err="1"/>
              <a:t>Tlf</a:t>
            </a:r>
            <a:r>
              <a:rPr lang="nb-NO" sz="1000" dirty="0"/>
              <a:t>/</a:t>
            </a:r>
            <a:r>
              <a:rPr lang="nb-NO" sz="1000" dirty="0" err="1"/>
              <a:t>sms</a:t>
            </a:r>
            <a:r>
              <a:rPr lang="nb-NO" sz="1000" dirty="0"/>
              <a:t>  400 31 886</a:t>
            </a:r>
          </a:p>
          <a:p>
            <a:pPr marL="0" indent="0"/>
            <a:r>
              <a:rPr lang="nb-NO" sz="1000" b="1" dirty="0"/>
              <a:t>Brønnøy kommune</a:t>
            </a:r>
            <a:r>
              <a:rPr lang="nb-NO" sz="1000" dirty="0"/>
              <a:t>, Hanne Solberg, </a:t>
            </a:r>
            <a:r>
              <a:rPr lang="nb-NO" sz="1000" dirty="0">
                <a:hlinkClick r:id="rId3"/>
              </a:rPr>
              <a:t>hanne.solberg@bronnoy.kommune.no</a:t>
            </a:r>
            <a:r>
              <a:rPr lang="nb-NO" sz="1000" dirty="0"/>
              <a:t>   </a:t>
            </a:r>
            <a:r>
              <a:rPr lang="nb-NO" sz="1000" dirty="0" err="1"/>
              <a:t>Tlf</a:t>
            </a:r>
            <a:r>
              <a:rPr lang="nb-NO" sz="1000" dirty="0"/>
              <a:t>/</a:t>
            </a:r>
            <a:r>
              <a:rPr lang="nb-NO" sz="1000" dirty="0" err="1"/>
              <a:t>sms</a:t>
            </a:r>
            <a:r>
              <a:rPr lang="nb-NO" sz="1000" dirty="0"/>
              <a:t>  947 86 428</a:t>
            </a:r>
          </a:p>
          <a:p>
            <a:pPr marL="0" indent="0"/>
            <a:r>
              <a:rPr lang="nb-NO" sz="1000" b="1" dirty="0"/>
              <a:t>Vefsn kommune</a:t>
            </a:r>
            <a:r>
              <a:rPr lang="nb-NO" sz="1000" dirty="0"/>
              <a:t>, Kjersti Jensen, </a:t>
            </a:r>
            <a:r>
              <a:rPr lang="nb-NO" sz="1000" dirty="0">
                <a:hlinkClick r:id="rId4"/>
              </a:rPr>
              <a:t>Kjersti.Jensen@vefsn.kommune.no</a:t>
            </a:r>
            <a:r>
              <a:rPr lang="nb-NO" sz="1000" dirty="0"/>
              <a:t>     Tlf. 75101600/480 55 493</a:t>
            </a:r>
          </a:p>
          <a:p>
            <a:pPr marL="0" indent="0"/>
            <a:r>
              <a:rPr lang="nb-NO" sz="1000" b="1" dirty="0"/>
              <a:t>Sømna kommune</a:t>
            </a:r>
            <a:r>
              <a:rPr lang="nb-NO" sz="1000" dirty="0"/>
              <a:t>, Kristin Mørkved, </a:t>
            </a:r>
            <a:r>
              <a:rPr lang="nb-NO" sz="1000" dirty="0">
                <a:hlinkClick r:id="rId5"/>
              </a:rPr>
              <a:t>kristin.morkved@somna.kommune.no</a:t>
            </a:r>
            <a:r>
              <a:rPr lang="nb-NO" sz="1000" dirty="0"/>
              <a:t> </a:t>
            </a:r>
            <a:r>
              <a:rPr lang="nb-NO" sz="1000" dirty="0" err="1"/>
              <a:t>Tlf</a:t>
            </a:r>
            <a:r>
              <a:rPr lang="nb-NO" sz="1000" dirty="0"/>
              <a:t>/</a:t>
            </a:r>
            <a:r>
              <a:rPr lang="nb-NO" sz="1000" dirty="0" err="1"/>
              <a:t>sms</a:t>
            </a:r>
            <a:r>
              <a:rPr lang="nb-NO" sz="1000"/>
              <a:t> 750 15 112</a:t>
            </a:r>
            <a:endParaRPr lang="nb-NO" sz="1000" dirty="0"/>
          </a:p>
          <a:p>
            <a:pPr marL="0" indent="0" algn="ctr"/>
            <a:endParaRPr lang="nb-NO" sz="1800" dirty="0"/>
          </a:p>
          <a:p>
            <a:pPr marL="0" indent="0" algn="ctr"/>
            <a:r>
              <a:rPr lang="nb-NO" sz="1800" dirty="0">
                <a:solidFill>
                  <a:srgbClr val="FF6600"/>
                </a:solidFill>
              </a:rPr>
              <a:t>Tilbudet er gratis, men krever påmelding.</a:t>
            </a:r>
          </a:p>
          <a:p>
            <a:pPr marL="0" indent="0" algn="ctr"/>
            <a:r>
              <a:rPr lang="nb-NO" sz="1800" dirty="0">
                <a:solidFill>
                  <a:srgbClr val="FF6600"/>
                </a:solidFill>
              </a:rPr>
              <a:t> Velkommen!</a:t>
            </a:r>
          </a:p>
          <a:p>
            <a:pPr marL="0" indent="0"/>
            <a:endParaRPr lang="nb-NO" dirty="0"/>
          </a:p>
        </p:txBody>
      </p:sp>
      <p:sp>
        <p:nvSpPr>
          <p:cNvPr id="16390" name="Plassholder for tekst 25"/>
          <p:cNvSpPr txBox="1">
            <a:spLocks/>
          </p:cNvSpPr>
          <p:nvPr/>
        </p:nvSpPr>
        <p:spPr bwMode="auto">
          <a:xfrm>
            <a:off x="1274763" y="495299"/>
            <a:ext cx="4287837" cy="47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nb-NO" sz="800" dirty="0">
                <a:solidFill>
                  <a:schemeClr val="bg1"/>
                </a:solidFill>
                <a:latin typeface="Arial" pitchFamily="34" charset="0"/>
              </a:rPr>
              <a:t>Rødøy kommune, Vefsn kommune, Brønnøy kommune , Sømna kommune og Helgelandssykehuset HF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00" y="3580599"/>
            <a:ext cx="2938463" cy="213024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5496024" y="4804916"/>
            <a:ext cx="947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800" dirty="0"/>
          </a:p>
          <a:p>
            <a:endParaRPr lang="nb-NO" sz="800" dirty="0"/>
          </a:p>
          <a:p>
            <a:endParaRPr lang="nb-NO" sz="800" dirty="0"/>
          </a:p>
          <a:p>
            <a:endParaRPr lang="nb-NO" sz="800" dirty="0"/>
          </a:p>
          <a:p>
            <a:endParaRPr lang="nb-NO" sz="800" dirty="0"/>
          </a:p>
          <a:p>
            <a:r>
              <a:rPr lang="nb-NO" sz="800" dirty="0"/>
              <a:t>Illustrasjon: Hilde Skjervold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ering_mestring_mal_invitasjon_051114">
  <a:themeElements>
    <a:clrScheme name="Egendefinert 4">
      <a:dk1>
        <a:srgbClr val="00507F"/>
      </a:dk1>
      <a:lt1>
        <a:sysClr val="window" lastClr="FFFFFF"/>
      </a:lt1>
      <a:dk2>
        <a:srgbClr val="00507F"/>
      </a:dk2>
      <a:lt2>
        <a:srgbClr val="777877"/>
      </a:lt2>
      <a:accent1>
        <a:srgbClr val="0098CF"/>
      </a:accent1>
      <a:accent2>
        <a:srgbClr val="E07934"/>
      </a:accent2>
      <a:accent3>
        <a:srgbClr val="6AB233"/>
      </a:accent3>
      <a:accent4>
        <a:srgbClr val="FFFFFF"/>
      </a:accent4>
      <a:accent5>
        <a:srgbClr val="FFFFFF"/>
      </a:accent5>
      <a:accent6>
        <a:srgbClr val="FFFFFF"/>
      </a:accent6>
      <a:hlink>
        <a:srgbClr val="0092D2"/>
      </a:hlink>
      <a:folHlink>
        <a:srgbClr val="167AB4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laering_mestring_mal_invitasjon_051114</Template>
  <TotalTime>807</TotalTime>
  <Words>327</Words>
  <Application>Microsoft Office PowerPoint</Application>
  <PresentationFormat>A4 (210 x 297 mm)</PresentationFormat>
  <Paragraphs>46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ＭＳ Ｐゴシック</vt:lpstr>
      <vt:lpstr>ＭＳ Ｐゴシック</vt:lpstr>
      <vt:lpstr>Arial</vt:lpstr>
      <vt:lpstr>Calibri</vt:lpstr>
      <vt:lpstr>Wingdings</vt:lpstr>
      <vt:lpstr>laering_mestring_mal_invitasjon_051114</vt:lpstr>
      <vt:lpstr>Egendefinert utforming</vt:lpstr>
      <vt:lpstr>Vi vil gjerne invitere deg/dere til Mestringstreff på Helgeland!</vt:lpstr>
    </vt:vector>
  </TitlesOfParts>
  <Company>Trondheim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bvw</dc:creator>
  <cp:lastModifiedBy>Gullesen Astri Merete</cp:lastModifiedBy>
  <cp:revision>64</cp:revision>
  <cp:lastPrinted>2022-09-06T11:47:56Z</cp:lastPrinted>
  <dcterms:created xsi:type="dcterms:W3CDTF">2016-06-15T19:11:48Z</dcterms:created>
  <dcterms:modified xsi:type="dcterms:W3CDTF">2024-01-31T14:23:56Z</dcterms:modified>
</cp:coreProperties>
</file>